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57"/>
  </p:notesMasterIdLst>
  <p:sldIdLst>
    <p:sldId id="256" r:id="rId3"/>
    <p:sldId id="257" r:id="rId4"/>
    <p:sldId id="258" r:id="rId5"/>
    <p:sldId id="283" r:id="rId6"/>
    <p:sldId id="284" r:id="rId7"/>
    <p:sldId id="268" r:id="rId8"/>
    <p:sldId id="269" r:id="rId9"/>
    <p:sldId id="316" r:id="rId10"/>
    <p:sldId id="285" r:id="rId11"/>
    <p:sldId id="286" r:id="rId12"/>
    <p:sldId id="287" r:id="rId13"/>
    <p:sldId id="289" r:id="rId14"/>
    <p:sldId id="260" r:id="rId15"/>
    <p:sldId id="261" r:id="rId16"/>
    <p:sldId id="262" r:id="rId17"/>
    <p:sldId id="263" r:id="rId18"/>
    <p:sldId id="272" r:id="rId19"/>
    <p:sldId id="273" r:id="rId20"/>
    <p:sldId id="274" r:id="rId21"/>
    <p:sldId id="275" r:id="rId22"/>
    <p:sldId id="276" r:id="rId23"/>
    <p:sldId id="264" r:id="rId24"/>
    <p:sldId id="277" r:id="rId25"/>
    <p:sldId id="278" r:id="rId26"/>
    <p:sldId id="265" r:id="rId27"/>
    <p:sldId id="266" r:id="rId28"/>
    <p:sldId id="267" r:id="rId29"/>
    <p:sldId id="279" r:id="rId30"/>
    <p:sldId id="280" r:id="rId31"/>
    <p:sldId id="281" r:id="rId32"/>
    <p:sldId id="290" r:id="rId33"/>
    <p:sldId id="291" r:id="rId34"/>
    <p:sldId id="292" r:id="rId35"/>
    <p:sldId id="293"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271" r:id="rId56"/>
  </p:sldIdLst>
  <p:sldSz cx="12192000" cy="6858000"/>
  <p:notesSz cx="7559675" cy="10691813"/>
  <p:embeddedFontLst>
    <p:embeddedFont>
      <p:font typeface="Arial Narrow" panose="020B0604020202020204" pitchFamily="34" charset="0"/>
      <p:regular r:id="rId58"/>
      <p:bold r:id="rId59"/>
      <p:italic r:id="rId60"/>
      <p:boldItalic r:id="rId61"/>
    </p:embeddedFont>
    <p:embeddedFont>
      <p:font typeface="Roboto" panose="02000000000000000000" pitchFamily="2"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7F80CE6-FBAF-4F2C-82A4-AAD96255167D}">
  <a:tblStyle styleId="{27F80CE6-FBAF-4F2C-82A4-AAD96255167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9"/>
    <p:restoredTop sz="94673"/>
  </p:normalViewPr>
  <p:slideViewPr>
    <p:cSldViewPr snapToGrid="0">
      <p:cViewPr varScale="1">
        <p:scale>
          <a:sx n="92" d="100"/>
          <a:sy n="92" d="100"/>
        </p:scale>
        <p:origin x="200" y="5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6.fntdata"/><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1.fntdata"/><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4.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7.fntdata"/><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2.fntdata"/><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3.fntdata"/><Relationship Id="rId65"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55950" y="5078600"/>
            <a:ext cx="6047725" cy="48113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1: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8: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p8: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8: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p8: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0302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8: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p8: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8444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8: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p8: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8315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8: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p8: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9919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8: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p8: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821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9: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9: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9: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9: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1718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9: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9: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3005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0: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p10: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2: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p2: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94115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p11: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2: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12: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2: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12: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73401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2: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12: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40509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2: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12: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5126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6d43071936_0_19: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6d43071936_0_19: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0107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c743bd6d27_0_0: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c743bd6d27_0_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0963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6d43071936_0_1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6d43071936_0_14: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5088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5: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p5: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6: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p6: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7: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p7: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838080" y="365040"/>
            <a:ext cx="10515240" cy="1325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838080" y="1825560"/>
            <a:ext cx="10515240" cy="43509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16" name="Google Shape;16;p2"/>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080" y="365040"/>
            <a:ext cx="10515240" cy="1325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1"/>
          <p:cNvSpPr txBox="1">
            <a:spLocks noGrp="1"/>
          </p:cNvSpPr>
          <p:nvPr>
            <p:ph type="body" idx="1"/>
          </p:nvPr>
        </p:nvSpPr>
        <p:spPr>
          <a:xfrm>
            <a:off x="838080" y="1825560"/>
            <a:ext cx="10515240" cy="2075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71" name="Google Shape;71;p11"/>
          <p:cNvSpPr txBox="1">
            <a:spLocks noGrp="1"/>
          </p:cNvSpPr>
          <p:nvPr>
            <p:ph type="body" idx="2"/>
          </p:nvPr>
        </p:nvSpPr>
        <p:spPr>
          <a:xfrm>
            <a:off x="838080" y="4098240"/>
            <a:ext cx="10515240" cy="2075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74" name="Google Shape;74;p11"/>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75"/>
        <p:cNvGrpSpPr/>
        <p:nvPr/>
      </p:nvGrpSpPr>
      <p:grpSpPr>
        <a:xfrm>
          <a:off x="0" y="0"/>
          <a:ext cx="0" cy="0"/>
          <a:chOff x="0" y="0"/>
          <a:chExt cx="0" cy="0"/>
        </a:xfrm>
      </p:grpSpPr>
      <p:sp>
        <p:nvSpPr>
          <p:cNvPr id="76" name="Google Shape;76;p12"/>
          <p:cNvSpPr txBox="1">
            <a:spLocks noGrp="1"/>
          </p:cNvSpPr>
          <p:nvPr>
            <p:ph type="title"/>
          </p:nvPr>
        </p:nvSpPr>
        <p:spPr>
          <a:xfrm>
            <a:off x="838080" y="365040"/>
            <a:ext cx="10515240" cy="1325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2"/>
          <p:cNvSpPr txBox="1">
            <a:spLocks noGrp="1"/>
          </p:cNvSpPr>
          <p:nvPr>
            <p:ph type="body" idx="1"/>
          </p:nvPr>
        </p:nvSpPr>
        <p:spPr>
          <a:xfrm>
            <a:off x="838080" y="1825560"/>
            <a:ext cx="5131080" cy="2075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78" name="Google Shape;78;p12"/>
          <p:cNvSpPr txBox="1">
            <a:spLocks noGrp="1"/>
          </p:cNvSpPr>
          <p:nvPr>
            <p:ph type="body" idx="2"/>
          </p:nvPr>
        </p:nvSpPr>
        <p:spPr>
          <a:xfrm>
            <a:off x="6226200" y="1825560"/>
            <a:ext cx="5131080" cy="2075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79" name="Google Shape;79;p12"/>
          <p:cNvSpPr txBox="1">
            <a:spLocks noGrp="1"/>
          </p:cNvSpPr>
          <p:nvPr>
            <p:ph type="body" idx="3"/>
          </p:nvPr>
        </p:nvSpPr>
        <p:spPr>
          <a:xfrm>
            <a:off x="838080" y="4098240"/>
            <a:ext cx="5131080" cy="2075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0" name="Google Shape;80;p12"/>
          <p:cNvSpPr txBox="1">
            <a:spLocks noGrp="1"/>
          </p:cNvSpPr>
          <p:nvPr>
            <p:ph type="body" idx="4"/>
          </p:nvPr>
        </p:nvSpPr>
        <p:spPr>
          <a:xfrm>
            <a:off x="6226200" y="4098240"/>
            <a:ext cx="5131080" cy="2075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1" name="Google Shape;81;p12"/>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83" name="Google Shape;83;p12"/>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838080" y="365040"/>
            <a:ext cx="10515240" cy="1325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3"/>
          <p:cNvSpPr txBox="1">
            <a:spLocks noGrp="1"/>
          </p:cNvSpPr>
          <p:nvPr>
            <p:ph type="body" idx="1"/>
          </p:nvPr>
        </p:nvSpPr>
        <p:spPr>
          <a:xfrm>
            <a:off x="838080" y="1825560"/>
            <a:ext cx="3385800" cy="2075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7" name="Google Shape;87;p13"/>
          <p:cNvSpPr txBox="1">
            <a:spLocks noGrp="1"/>
          </p:cNvSpPr>
          <p:nvPr>
            <p:ph type="body" idx="2"/>
          </p:nvPr>
        </p:nvSpPr>
        <p:spPr>
          <a:xfrm>
            <a:off x="4393440" y="1825560"/>
            <a:ext cx="3385800" cy="2075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8" name="Google Shape;88;p13"/>
          <p:cNvSpPr txBox="1">
            <a:spLocks noGrp="1"/>
          </p:cNvSpPr>
          <p:nvPr>
            <p:ph type="body" idx="3"/>
          </p:nvPr>
        </p:nvSpPr>
        <p:spPr>
          <a:xfrm>
            <a:off x="7949160" y="1825560"/>
            <a:ext cx="3385800" cy="2075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9" name="Google Shape;89;p13"/>
          <p:cNvSpPr txBox="1">
            <a:spLocks noGrp="1"/>
          </p:cNvSpPr>
          <p:nvPr>
            <p:ph type="body" idx="4"/>
          </p:nvPr>
        </p:nvSpPr>
        <p:spPr>
          <a:xfrm>
            <a:off x="838080" y="4098240"/>
            <a:ext cx="3385800" cy="2075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0" name="Google Shape;90;p13"/>
          <p:cNvSpPr txBox="1">
            <a:spLocks noGrp="1"/>
          </p:cNvSpPr>
          <p:nvPr>
            <p:ph type="body" idx="5"/>
          </p:nvPr>
        </p:nvSpPr>
        <p:spPr>
          <a:xfrm>
            <a:off x="4393440" y="4098240"/>
            <a:ext cx="3385800" cy="2075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1" name="Google Shape;91;p13"/>
          <p:cNvSpPr txBox="1">
            <a:spLocks noGrp="1"/>
          </p:cNvSpPr>
          <p:nvPr>
            <p:ph type="body" idx="6"/>
          </p:nvPr>
        </p:nvSpPr>
        <p:spPr>
          <a:xfrm>
            <a:off x="7949160" y="4098240"/>
            <a:ext cx="3385800" cy="2075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2" name="Google Shape;92;p13"/>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3"/>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94" name="Google Shape;94;p13"/>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1"/>
        <p:cNvGrpSpPr/>
        <p:nvPr/>
      </p:nvGrpSpPr>
      <p:grpSpPr>
        <a:xfrm>
          <a:off x="0" y="0"/>
          <a:ext cx="0" cy="0"/>
          <a:chOff x="0" y="0"/>
          <a:chExt cx="0" cy="0"/>
        </a:xfrm>
      </p:grpSpPr>
      <p:sp>
        <p:nvSpPr>
          <p:cNvPr id="102" name="Google Shape;102;p15"/>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5"/>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104" name="Google Shape;104;p15"/>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838080" y="365040"/>
            <a:ext cx="10515240" cy="1325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6"/>
          <p:cNvSpPr txBox="1">
            <a:spLocks noGrp="1"/>
          </p:cNvSpPr>
          <p:nvPr>
            <p:ph type="subTitle" idx="1"/>
          </p:nvPr>
        </p:nvSpPr>
        <p:spPr>
          <a:xfrm>
            <a:off x="838080" y="1825560"/>
            <a:ext cx="10515240" cy="43509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16"/>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16"/>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110" name="Google Shape;110;p16"/>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11"/>
        <p:cNvGrpSpPr/>
        <p:nvPr/>
      </p:nvGrpSpPr>
      <p:grpSpPr>
        <a:xfrm>
          <a:off x="0" y="0"/>
          <a:ext cx="0" cy="0"/>
          <a:chOff x="0" y="0"/>
          <a:chExt cx="0" cy="0"/>
        </a:xfrm>
      </p:grpSpPr>
      <p:sp>
        <p:nvSpPr>
          <p:cNvPr id="112" name="Google Shape;112;p17"/>
          <p:cNvSpPr txBox="1">
            <a:spLocks noGrp="1"/>
          </p:cNvSpPr>
          <p:nvPr>
            <p:ph type="title"/>
          </p:nvPr>
        </p:nvSpPr>
        <p:spPr>
          <a:xfrm>
            <a:off x="838080" y="365040"/>
            <a:ext cx="10515240" cy="1325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7"/>
          <p:cNvSpPr txBox="1">
            <a:spLocks noGrp="1"/>
          </p:cNvSpPr>
          <p:nvPr>
            <p:ph type="body" idx="1"/>
          </p:nvPr>
        </p:nvSpPr>
        <p:spPr>
          <a:xfrm>
            <a:off x="838080" y="1825560"/>
            <a:ext cx="10515240" cy="4350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14" name="Google Shape;114;p17"/>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17"/>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116" name="Google Shape;116;p17"/>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17"/>
        <p:cNvGrpSpPr/>
        <p:nvPr/>
      </p:nvGrpSpPr>
      <p:grpSpPr>
        <a:xfrm>
          <a:off x="0" y="0"/>
          <a:ext cx="0" cy="0"/>
          <a:chOff x="0" y="0"/>
          <a:chExt cx="0" cy="0"/>
        </a:xfrm>
      </p:grpSpPr>
      <p:sp>
        <p:nvSpPr>
          <p:cNvPr id="118" name="Google Shape;118;p18"/>
          <p:cNvSpPr txBox="1">
            <a:spLocks noGrp="1"/>
          </p:cNvSpPr>
          <p:nvPr>
            <p:ph type="title"/>
          </p:nvPr>
        </p:nvSpPr>
        <p:spPr>
          <a:xfrm>
            <a:off x="838080" y="365040"/>
            <a:ext cx="10515240" cy="1325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18"/>
          <p:cNvSpPr txBox="1">
            <a:spLocks noGrp="1"/>
          </p:cNvSpPr>
          <p:nvPr>
            <p:ph type="body" idx="1"/>
          </p:nvPr>
        </p:nvSpPr>
        <p:spPr>
          <a:xfrm>
            <a:off x="838080" y="1825560"/>
            <a:ext cx="5131080" cy="4350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20" name="Google Shape;120;p18"/>
          <p:cNvSpPr txBox="1">
            <a:spLocks noGrp="1"/>
          </p:cNvSpPr>
          <p:nvPr>
            <p:ph type="body" idx="2"/>
          </p:nvPr>
        </p:nvSpPr>
        <p:spPr>
          <a:xfrm>
            <a:off x="6226200" y="1825560"/>
            <a:ext cx="5131080" cy="4350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21" name="Google Shape;121;p18"/>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18"/>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123" name="Google Shape;123;p18"/>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838080" y="365040"/>
            <a:ext cx="10515240" cy="1325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19"/>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19"/>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128" name="Google Shape;128;p19"/>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129"/>
        <p:cNvGrpSpPr/>
        <p:nvPr/>
      </p:nvGrpSpPr>
      <p:grpSpPr>
        <a:xfrm>
          <a:off x="0" y="0"/>
          <a:ext cx="0" cy="0"/>
          <a:chOff x="0" y="0"/>
          <a:chExt cx="0" cy="0"/>
        </a:xfrm>
      </p:grpSpPr>
      <p:sp>
        <p:nvSpPr>
          <p:cNvPr id="130" name="Google Shape;130;p20"/>
          <p:cNvSpPr txBox="1">
            <a:spLocks noGrp="1"/>
          </p:cNvSpPr>
          <p:nvPr>
            <p:ph type="subTitle" idx="1"/>
          </p:nvPr>
        </p:nvSpPr>
        <p:spPr>
          <a:xfrm>
            <a:off x="838080" y="365040"/>
            <a:ext cx="10515240" cy="61441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20"/>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20"/>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133" name="Google Shape;133;p20"/>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838080" y="365040"/>
            <a:ext cx="10515240" cy="1325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21"/>
          <p:cNvSpPr txBox="1">
            <a:spLocks noGrp="1"/>
          </p:cNvSpPr>
          <p:nvPr>
            <p:ph type="body" idx="1"/>
          </p:nvPr>
        </p:nvSpPr>
        <p:spPr>
          <a:xfrm>
            <a:off x="838080" y="1825560"/>
            <a:ext cx="5131080" cy="2075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37" name="Google Shape;137;p21"/>
          <p:cNvSpPr txBox="1">
            <a:spLocks noGrp="1"/>
          </p:cNvSpPr>
          <p:nvPr>
            <p:ph type="body" idx="2"/>
          </p:nvPr>
        </p:nvSpPr>
        <p:spPr>
          <a:xfrm>
            <a:off x="6226200" y="1825560"/>
            <a:ext cx="5131080" cy="4350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38" name="Google Shape;138;p21"/>
          <p:cNvSpPr txBox="1">
            <a:spLocks noGrp="1"/>
          </p:cNvSpPr>
          <p:nvPr>
            <p:ph type="body" idx="3"/>
          </p:nvPr>
        </p:nvSpPr>
        <p:spPr>
          <a:xfrm>
            <a:off x="838080" y="4098240"/>
            <a:ext cx="5131080" cy="2075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39" name="Google Shape;139;p21"/>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21"/>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141" name="Google Shape;141;p21"/>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7"/>
        <p:cNvGrpSpPr/>
        <p:nvPr/>
      </p:nvGrpSpPr>
      <p:grpSpPr>
        <a:xfrm>
          <a:off x="0" y="0"/>
          <a:ext cx="0" cy="0"/>
          <a:chOff x="0" y="0"/>
          <a:chExt cx="0" cy="0"/>
        </a:xfrm>
      </p:grpSpPr>
      <p:sp>
        <p:nvSpPr>
          <p:cNvPr id="18" name="Google Shape;18;p3"/>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20" name="Google Shape;20;p3"/>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42"/>
        <p:cNvGrpSpPr/>
        <p:nvPr/>
      </p:nvGrpSpPr>
      <p:grpSpPr>
        <a:xfrm>
          <a:off x="0" y="0"/>
          <a:ext cx="0" cy="0"/>
          <a:chOff x="0" y="0"/>
          <a:chExt cx="0" cy="0"/>
        </a:xfrm>
      </p:grpSpPr>
      <p:sp>
        <p:nvSpPr>
          <p:cNvPr id="143" name="Google Shape;143;p22"/>
          <p:cNvSpPr txBox="1">
            <a:spLocks noGrp="1"/>
          </p:cNvSpPr>
          <p:nvPr>
            <p:ph type="title"/>
          </p:nvPr>
        </p:nvSpPr>
        <p:spPr>
          <a:xfrm>
            <a:off x="838080" y="365040"/>
            <a:ext cx="10515240" cy="1325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22"/>
          <p:cNvSpPr txBox="1">
            <a:spLocks noGrp="1"/>
          </p:cNvSpPr>
          <p:nvPr>
            <p:ph type="body" idx="1"/>
          </p:nvPr>
        </p:nvSpPr>
        <p:spPr>
          <a:xfrm>
            <a:off x="838080" y="1825560"/>
            <a:ext cx="5131080" cy="4350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5" name="Google Shape;145;p22"/>
          <p:cNvSpPr txBox="1">
            <a:spLocks noGrp="1"/>
          </p:cNvSpPr>
          <p:nvPr>
            <p:ph type="body" idx="2"/>
          </p:nvPr>
        </p:nvSpPr>
        <p:spPr>
          <a:xfrm>
            <a:off x="6226200" y="1825560"/>
            <a:ext cx="5131080" cy="2075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6" name="Google Shape;146;p22"/>
          <p:cNvSpPr txBox="1">
            <a:spLocks noGrp="1"/>
          </p:cNvSpPr>
          <p:nvPr>
            <p:ph type="body" idx="3"/>
          </p:nvPr>
        </p:nvSpPr>
        <p:spPr>
          <a:xfrm>
            <a:off x="6226200" y="4098240"/>
            <a:ext cx="5131080" cy="2075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7" name="Google Shape;147;p22"/>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22"/>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149" name="Google Shape;149;p22"/>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150"/>
        <p:cNvGrpSpPr/>
        <p:nvPr/>
      </p:nvGrpSpPr>
      <p:grpSpPr>
        <a:xfrm>
          <a:off x="0" y="0"/>
          <a:ext cx="0" cy="0"/>
          <a:chOff x="0" y="0"/>
          <a:chExt cx="0" cy="0"/>
        </a:xfrm>
      </p:grpSpPr>
      <p:sp>
        <p:nvSpPr>
          <p:cNvPr id="151" name="Google Shape;151;p23"/>
          <p:cNvSpPr txBox="1">
            <a:spLocks noGrp="1"/>
          </p:cNvSpPr>
          <p:nvPr>
            <p:ph type="title"/>
          </p:nvPr>
        </p:nvSpPr>
        <p:spPr>
          <a:xfrm>
            <a:off x="838080" y="365040"/>
            <a:ext cx="10515240" cy="1325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23"/>
          <p:cNvSpPr txBox="1">
            <a:spLocks noGrp="1"/>
          </p:cNvSpPr>
          <p:nvPr>
            <p:ph type="body" idx="1"/>
          </p:nvPr>
        </p:nvSpPr>
        <p:spPr>
          <a:xfrm>
            <a:off x="838080" y="1825560"/>
            <a:ext cx="5131080" cy="2075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53" name="Google Shape;153;p23"/>
          <p:cNvSpPr txBox="1">
            <a:spLocks noGrp="1"/>
          </p:cNvSpPr>
          <p:nvPr>
            <p:ph type="body" idx="2"/>
          </p:nvPr>
        </p:nvSpPr>
        <p:spPr>
          <a:xfrm>
            <a:off x="6226200" y="1825560"/>
            <a:ext cx="5131080" cy="2075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54" name="Google Shape;154;p23"/>
          <p:cNvSpPr txBox="1">
            <a:spLocks noGrp="1"/>
          </p:cNvSpPr>
          <p:nvPr>
            <p:ph type="body" idx="3"/>
          </p:nvPr>
        </p:nvSpPr>
        <p:spPr>
          <a:xfrm>
            <a:off x="838080" y="4098240"/>
            <a:ext cx="10515240" cy="2075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55" name="Google Shape;155;p23"/>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23"/>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157" name="Google Shape;157;p23"/>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158"/>
        <p:cNvGrpSpPr/>
        <p:nvPr/>
      </p:nvGrpSpPr>
      <p:grpSpPr>
        <a:xfrm>
          <a:off x="0" y="0"/>
          <a:ext cx="0" cy="0"/>
          <a:chOff x="0" y="0"/>
          <a:chExt cx="0" cy="0"/>
        </a:xfrm>
      </p:grpSpPr>
      <p:sp>
        <p:nvSpPr>
          <p:cNvPr id="159" name="Google Shape;159;p24"/>
          <p:cNvSpPr txBox="1">
            <a:spLocks noGrp="1"/>
          </p:cNvSpPr>
          <p:nvPr>
            <p:ph type="title"/>
          </p:nvPr>
        </p:nvSpPr>
        <p:spPr>
          <a:xfrm>
            <a:off x="838080" y="365040"/>
            <a:ext cx="10515240" cy="1325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24"/>
          <p:cNvSpPr txBox="1">
            <a:spLocks noGrp="1"/>
          </p:cNvSpPr>
          <p:nvPr>
            <p:ph type="body" idx="1"/>
          </p:nvPr>
        </p:nvSpPr>
        <p:spPr>
          <a:xfrm>
            <a:off x="838080" y="1825560"/>
            <a:ext cx="10515240" cy="2075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61" name="Google Shape;161;p24"/>
          <p:cNvSpPr txBox="1">
            <a:spLocks noGrp="1"/>
          </p:cNvSpPr>
          <p:nvPr>
            <p:ph type="body" idx="2"/>
          </p:nvPr>
        </p:nvSpPr>
        <p:spPr>
          <a:xfrm>
            <a:off x="838080" y="4098240"/>
            <a:ext cx="10515240" cy="2075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62" name="Google Shape;162;p24"/>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24"/>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164" name="Google Shape;164;p24"/>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65"/>
        <p:cNvGrpSpPr/>
        <p:nvPr/>
      </p:nvGrpSpPr>
      <p:grpSpPr>
        <a:xfrm>
          <a:off x="0" y="0"/>
          <a:ext cx="0" cy="0"/>
          <a:chOff x="0" y="0"/>
          <a:chExt cx="0" cy="0"/>
        </a:xfrm>
      </p:grpSpPr>
      <p:sp>
        <p:nvSpPr>
          <p:cNvPr id="166" name="Google Shape;166;p25"/>
          <p:cNvSpPr txBox="1">
            <a:spLocks noGrp="1"/>
          </p:cNvSpPr>
          <p:nvPr>
            <p:ph type="title"/>
          </p:nvPr>
        </p:nvSpPr>
        <p:spPr>
          <a:xfrm>
            <a:off x="838080" y="365040"/>
            <a:ext cx="10515240" cy="1325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25"/>
          <p:cNvSpPr txBox="1">
            <a:spLocks noGrp="1"/>
          </p:cNvSpPr>
          <p:nvPr>
            <p:ph type="body" idx="1"/>
          </p:nvPr>
        </p:nvSpPr>
        <p:spPr>
          <a:xfrm>
            <a:off x="838080" y="1825560"/>
            <a:ext cx="5131080" cy="2075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68" name="Google Shape;168;p25"/>
          <p:cNvSpPr txBox="1">
            <a:spLocks noGrp="1"/>
          </p:cNvSpPr>
          <p:nvPr>
            <p:ph type="body" idx="2"/>
          </p:nvPr>
        </p:nvSpPr>
        <p:spPr>
          <a:xfrm>
            <a:off x="6226200" y="1825560"/>
            <a:ext cx="5131080" cy="2075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69" name="Google Shape;169;p25"/>
          <p:cNvSpPr txBox="1">
            <a:spLocks noGrp="1"/>
          </p:cNvSpPr>
          <p:nvPr>
            <p:ph type="body" idx="3"/>
          </p:nvPr>
        </p:nvSpPr>
        <p:spPr>
          <a:xfrm>
            <a:off x="838080" y="4098240"/>
            <a:ext cx="5131080" cy="2075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70" name="Google Shape;170;p25"/>
          <p:cNvSpPr txBox="1">
            <a:spLocks noGrp="1"/>
          </p:cNvSpPr>
          <p:nvPr>
            <p:ph type="body" idx="4"/>
          </p:nvPr>
        </p:nvSpPr>
        <p:spPr>
          <a:xfrm>
            <a:off x="6226200" y="4098240"/>
            <a:ext cx="5131080" cy="2075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71" name="Google Shape;171;p25"/>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25"/>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173" name="Google Shape;173;p25"/>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74"/>
        <p:cNvGrpSpPr/>
        <p:nvPr/>
      </p:nvGrpSpPr>
      <p:grpSpPr>
        <a:xfrm>
          <a:off x="0" y="0"/>
          <a:ext cx="0" cy="0"/>
          <a:chOff x="0" y="0"/>
          <a:chExt cx="0" cy="0"/>
        </a:xfrm>
      </p:grpSpPr>
      <p:sp>
        <p:nvSpPr>
          <p:cNvPr id="175" name="Google Shape;175;p26"/>
          <p:cNvSpPr txBox="1">
            <a:spLocks noGrp="1"/>
          </p:cNvSpPr>
          <p:nvPr>
            <p:ph type="title"/>
          </p:nvPr>
        </p:nvSpPr>
        <p:spPr>
          <a:xfrm>
            <a:off x="838080" y="365040"/>
            <a:ext cx="10515240" cy="1325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6" name="Google Shape;176;p26"/>
          <p:cNvSpPr txBox="1">
            <a:spLocks noGrp="1"/>
          </p:cNvSpPr>
          <p:nvPr>
            <p:ph type="body" idx="1"/>
          </p:nvPr>
        </p:nvSpPr>
        <p:spPr>
          <a:xfrm>
            <a:off x="838080" y="1825560"/>
            <a:ext cx="3385800" cy="2075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77" name="Google Shape;177;p26"/>
          <p:cNvSpPr txBox="1">
            <a:spLocks noGrp="1"/>
          </p:cNvSpPr>
          <p:nvPr>
            <p:ph type="body" idx="2"/>
          </p:nvPr>
        </p:nvSpPr>
        <p:spPr>
          <a:xfrm>
            <a:off x="4393440" y="1825560"/>
            <a:ext cx="3385800" cy="2075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78" name="Google Shape;178;p26"/>
          <p:cNvSpPr txBox="1">
            <a:spLocks noGrp="1"/>
          </p:cNvSpPr>
          <p:nvPr>
            <p:ph type="body" idx="3"/>
          </p:nvPr>
        </p:nvSpPr>
        <p:spPr>
          <a:xfrm>
            <a:off x="7949160" y="1825560"/>
            <a:ext cx="3385800" cy="2075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79" name="Google Shape;179;p26"/>
          <p:cNvSpPr txBox="1">
            <a:spLocks noGrp="1"/>
          </p:cNvSpPr>
          <p:nvPr>
            <p:ph type="body" idx="4"/>
          </p:nvPr>
        </p:nvSpPr>
        <p:spPr>
          <a:xfrm>
            <a:off x="838080" y="4098240"/>
            <a:ext cx="3385800" cy="2075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80" name="Google Shape;180;p26"/>
          <p:cNvSpPr txBox="1">
            <a:spLocks noGrp="1"/>
          </p:cNvSpPr>
          <p:nvPr>
            <p:ph type="body" idx="5"/>
          </p:nvPr>
        </p:nvSpPr>
        <p:spPr>
          <a:xfrm>
            <a:off x="4393440" y="4098240"/>
            <a:ext cx="3385800" cy="2075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81" name="Google Shape;181;p26"/>
          <p:cNvSpPr txBox="1">
            <a:spLocks noGrp="1"/>
          </p:cNvSpPr>
          <p:nvPr>
            <p:ph type="body" idx="6"/>
          </p:nvPr>
        </p:nvSpPr>
        <p:spPr>
          <a:xfrm>
            <a:off x="7949160" y="4098240"/>
            <a:ext cx="3385800" cy="2075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82" name="Google Shape;182;p26"/>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26"/>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184" name="Google Shape;184;p26"/>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838080" y="365040"/>
            <a:ext cx="10515240" cy="1325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838080" y="1825560"/>
            <a:ext cx="10515240" cy="4350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4" name="Google Shape;24;p4"/>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26" name="Google Shape;26;p4"/>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838080" y="365040"/>
            <a:ext cx="10515240" cy="1325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838080" y="1825560"/>
            <a:ext cx="5131080" cy="4350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0" name="Google Shape;30;p5"/>
          <p:cNvSpPr txBox="1">
            <a:spLocks noGrp="1"/>
          </p:cNvSpPr>
          <p:nvPr>
            <p:ph type="body" idx="2"/>
          </p:nvPr>
        </p:nvSpPr>
        <p:spPr>
          <a:xfrm>
            <a:off x="6226200" y="1825560"/>
            <a:ext cx="5131080" cy="4350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33" name="Google Shape;33;p5"/>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838080" y="365040"/>
            <a:ext cx="10515240" cy="1325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6"/>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6"/>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38" name="Google Shape;38;p6"/>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39"/>
        <p:cNvGrpSpPr/>
        <p:nvPr/>
      </p:nvGrpSpPr>
      <p:grpSpPr>
        <a:xfrm>
          <a:off x="0" y="0"/>
          <a:ext cx="0" cy="0"/>
          <a:chOff x="0" y="0"/>
          <a:chExt cx="0" cy="0"/>
        </a:xfrm>
      </p:grpSpPr>
      <p:sp>
        <p:nvSpPr>
          <p:cNvPr id="40" name="Google Shape;40;p7"/>
          <p:cNvSpPr txBox="1">
            <a:spLocks noGrp="1"/>
          </p:cNvSpPr>
          <p:nvPr>
            <p:ph type="subTitle" idx="1"/>
          </p:nvPr>
        </p:nvSpPr>
        <p:spPr>
          <a:xfrm>
            <a:off x="838080" y="365040"/>
            <a:ext cx="10515240" cy="61441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7"/>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7"/>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43" name="Google Shape;43;p7"/>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838080" y="365040"/>
            <a:ext cx="10515240" cy="1325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8"/>
          <p:cNvSpPr txBox="1">
            <a:spLocks noGrp="1"/>
          </p:cNvSpPr>
          <p:nvPr>
            <p:ph type="body" idx="1"/>
          </p:nvPr>
        </p:nvSpPr>
        <p:spPr>
          <a:xfrm>
            <a:off x="838080" y="1825560"/>
            <a:ext cx="5131080" cy="2075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8"/>
          <p:cNvSpPr txBox="1">
            <a:spLocks noGrp="1"/>
          </p:cNvSpPr>
          <p:nvPr>
            <p:ph type="body" idx="2"/>
          </p:nvPr>
        </p:nvSpPr>
        <p:spPr>
          <a:xfrm>
            <a:off x="6226200" y="1825560"/>
            <a:ext cx="5131080" cy="4350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8"/>
          <p:cNvSpPr txBox="1">
            <a:spLocks noGrp="1"/>
          </p:cNvSpPr>
          <p:nvPr>
            <p:ph type="body" idx="3"/>
          </p:nvPr>
        </p:nvSpPr>
        <p:spPr>
          <a:xfrm>
            <a:off x="838080" y="4098240"/>
            <a:ext cx="5131080" cy="2075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9" name="Google Shape;49;p8"/>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8"/>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51" name="Google Shape;51;p8"/>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52"/>
        <p:cNvGrpSpPr/>
        <p:nvPr/>
      </p:nvGrpSpPr>
      <p:grpSpPr>
        <a:xfrm>
          <a:off x="0" y="0"/>
          <a:ext cx="0" cy="0"/>
          <a:chOff x="0" y="0"/>
          <a:chExt cx="0" cy="0"/>
        </a:xfrm>
      </p:grpSpPr>
      <p:sp>
        <p:nvSpPr>
          <p:cNvPr id="53" name="Google Shape;53;p9"/>
          <p:cNvSpPr txBox="1">
            <a:spLocks noGrp="1"/>
          </p:cNvSpPr>
          <p:nvPr>
            <p:ph type="title"/>
          </p:nvPr>
        </p:nvSpPr>
        <p:spPr>
          <a:xfrm>
            <a:off x="838080" y="365040"/>
            <a:ext cx="10515240" cy="1325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9"/>
          <p:cNvSpPr txBox="1">
            <a:spLocks noGrp="1"/>
          </p:cNvSpPr>
          <p:nvPr>
            <p:ph type="body" idx="1"/>
          </p:nvPr>
        </p:nvSpPr>
        <p:spPr>
          <a:xfrm>
            <a:off x="838080" y="1825560"/>
            <a:ext cx="5131080" cy="4350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9"/>
          <p:cNvSpPr txBox="1">
            <a:spLocks noGrp="1"/>
          </p:cNvSpPr>
          <p:nvPr>
            <p:ph type="body" idx="2"/>
          </p:nvPr>
        </p:nvSpPr>
        <p:spPr>
          <a:xfrm>
            <a:off x="6226200" y="1825560"/>
            <a:ext cx="5131080" cy="2075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9"/>
          <p:cNvSpPr txBox="1">
            <a:spLocks noGrp="1"/>
          </p:cNvSpPr>
          <p:nvPr>
            <p:ph type="body" idx="3"/>
          </p:nvPr>
        </p:nvSpPr>
        <p:spPr>
          <a:xfrm>
            <a:off x="6226200" y="4098240"/>
            <a:ext cx="5131080" cy="2075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7" name="Google Shape;57;p9"/>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9"/>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59" name="Google Shape;59;p9"/>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838080" y="365040"/>
            <a:ext cx="10515240" cy="1325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0"/>
          <p:cNvSpPr txBox="1">
            <a:spLocks noGrp="1"/>
          </p:cNvSpPr>
          <p:nvPr>
            <p:ph type="body" idx="1"/>
          </p:nvPr>
        </p:nvSpPr>
        <p:spPr>
          <a:xfrm>
            <a:off x="838080" y="1825560"/>
            <a:ext cx="5131080" cy="2075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3" name="Google Shape;63;p10"/>
          <p:cNvSpPr txBox="1">
            <a:spLocks noGrp="1"/>
          </p:cNvSpPr>
          <p:nvPr>
            <p:ph type="body" idx="2"/>
          </p:nvPr>
        </p:nvSpPr>
        <p:spPr>
          <a:xfrm>
            <a:off x="6226200" y="1825560"/>
            <a:ext cx="5131080" cy="2075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4" name="Google Shape;64;p10"/>
          <p:cNvSpPr txBox="1">
            <a:spLocks noGrp="1"/>
          </p:cNvSpPr>
          <p:nvPr>
            <p:ph type="body" idx="3"/>
          </p:nvPr>
        </p:nvSpPr>
        <p:spPr>
          <a:xfrm>
            <a:off x="838080" y="4098240"/>
            <a:ext cx="10515240" cy="2075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5" name="Google Shape;65;p10"/>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67" name="Google Shape;67;p10"/>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523880" y="1122480"/>
            <a:ext cx="9143640" cy="238716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7" name="Google Shape;7;p1"/>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p1"/>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Font typeface="Times New Roman"/>
              <a:buNone/>
              <a:defRPr sz="1400" b="0" i="0" u="none" strike="noStrike" cap="none">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9" name="Google Shape;9;p1"/>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rtl="0">
              <a:lnSpc>
                <a:spcPct val="100000"/>
              </a:lnSpc>
              <a:spcBef>
                <a:spcPts val="0"/>
              </a:spcBef>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rtl="0">
              <a:lnSpc>
                <a:spcPct val="100000"/>
              </a:lnSpc>
              <a:spcBef>
                <a:spcPts val="0"/>
              </a:spcBef>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rtl="0">
              <a:lnSpc>
                <a:spcPct val="100000"/>
              </a:lnSpc>
              <a:spcBef>
                <a:spcPts val="0"/>
              </a:spcBef>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rtl="0">
              <a:lnSpc>
                <a:spcPct val="100000"/>
              </a:lnSpc>
              <a:spcBef>
                <a:spcPts val="0"/>
              </a:spcBef>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rtl="0">
              <a:lnSpc>
                <a:spcPct val="100000"/>
              </a:lnSpc>
              <a:spcBef>
                <a:spcPts val="0"/>
              </a:spcBef>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rtl="0">
              <a:lnSpc>
                <a:spcPct val="100000"/>
              </a:lnSpc>
              <a:spcBef>
                <a:spcPts val="0"/>
              </a:spcBef>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rtl="0">
              <a:lnSpc>
                <a:spcPct val="100000"/>
              </a:lnSpc>
              <a:spcBef>
                <a:spcPts val="0"/>
              </a:spcBef>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rtl="0">
              <a:lnSpc>
                <a:spcPct val="100000"/>
              </a:lnSpc>
              <a:spcBef>
                <a:spcPts val="0"/>
              </a:spcBef>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latin typeface="Times New Roman"/>
              <a:ea typeface="Times New Roman"/>
              <a:cs typeface="Times New Roman"/>
              <a:sym typeface="Times New Roman"/>
            </a:endParaRPr>
          </a:p>
        </p:txBody>
      </p:sp>
      <p:sp>
        <p:nvSpPr>
          <p:cNvPr id="10" name="Google Shape;10;p1"/>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838080" y="365040"/>
            <a:ext cx="10515240" cy="132516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97" name="Google Shape;97;p14"/>
          <p:cNvSpPr txBox="1">
            <a:spLocks noGrp="1"/>
          </p:cNvSpPr>
          <p:nvPr>
            <p:ph type="body" idx="1"/>
          </p:nvPr>
        </p:nvSpPr>
        <p:spPr>
          <a:xfrm>
            <a:off x="838080" y="1825560"/>
            <a:ext cx="10515240" cy="435096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98" name="Google Shape;98;p14"/>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99" name="Google Shape;99;p14"/>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Font typeface="Times New Roman"/>
              <a:buNone/>
              <a:defRPr sz="1400" b="0" i="0" u="none" strike="noStrike" cap="none">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00" name="Google Shape;100;p14"/>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rtl="0">
              <a:lnSpc>
                <a:spcPct val="100000"/>
              </a:lnSpc>
              <a:spcBef>
                <a:spcPts val="0"/>
              </a:spcBef>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rtl="0">
              <a:lnSpc>
                <a:spcPct val="100000"/>
              </a:lnSpc>
              <a:spcBef>
                <a:spcPts val="0"/>
              </a:spcBef>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rtl="0">
              <a:lnSpc>
                <a:spcPct val="100000"/>
              </a:lnSpc>
              <a:spcBef>
                <a:spcPts val="0"/>
              </a:spcBef>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rtl="0">
              <a:lnSpc>
                <a:spcPct val="100000"/>
              </a:lnSpc>
              <a:spcBef>
                <a:spcPts val="0"/>
              </a:spcBef>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rtl="0">
              <a:lnSpc>
                <a:spcPct val="100000"/>
              </a:lnSpc>
              <a:spcBef>
                <a:spcPts val="0"/>
              </a:spcBef>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rtl="0">
              <a:lnSpc>
                <a:spcPct val="100000"/>
              </a:lnSpc>
              <a:spcBef>
                <a:spcPts val="0"/>
              </a:spcBef>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rtl="0">
              <a:lnSpc>
                <a:spcPct val="100000"/>
              </a:lnSpc>
              <a:spcBef>
                <a:spcPts val="0"/>
              </a:spcBef>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rtl="0">
              <a:lnSpc>
                <a:spcPct val="100000"/>
              </a:lnSpc>
              <a:spcBef>
                <a:spcPts val="0"/>
              </a:spcBef>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pavishek2004/CIP-project/blob/main/modi_reviews.csv"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hyperlink" Target="https://github.com/pavishek2004/CIP-project/blob/main/rahul_reviews.csv"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8.jp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7"/>
          <p:cNvSpPr txBox="1">
            <a:spLocks noGrp="1"/>
          </p:cNvSpPr>
          <p:nvPr>
            <p:ph type="title"/>
          </p:nvPr>
        </p:nvSpPr>
        <p:spPr>
          <a:xfrm>
            <a:off x="311150" y="573475"/>
            <a:ext cx="11680500" cy="2408400"/>
          </a:xfrm>
          <a:prstGeom prst="rect">
            <a:avLst/>
          </a:prstGeom>
          <a:noFill/>
          <a:ln>
            <a:noFill/>
          </a:ln>
        </p:spPr>
        <p:txBody>
          <a:bodyPr spcFirstLastPara="1" wrap="square" lIns="0" tIns="0" rIns="0" bIns="0" anchor="b" anchorCtr="0">
            <a:normAutofit/>
          </a:bodyPr>
          <a:lstStyle/>
          <a:p>
            <a:pPr marL="0" lvl="0" indent="0" algn="ctr" rtl="0">
              <a:lnSpc>
                <a:spcPct val="90000"/>
              </a:lnSpc>
              <a:spcBef>
                <a:spcPts val="0"/>
              </a:spcBef>
              <a:spcAft>
                <a:spcPts val="0"/>
              </a:spcAft>
              <a:buClr>
                <a:srgbClr val="000000"/>
              </a:buClr>
              <a:buSzPts val="2800"/>
              <a:buFont typeface="Arial Narrow"/>
              <a:buNone/>
            </a:pPr>
            <a:r>
              <a:rPr lang="en-IN" sz="2800" b="1" i="1" u="sng" strike="noStrike">
                <a:solidFill>
                  <a:srgbClr val="000000"/>
                </a:solidFill>
                <a:latin typeface="Arial Narrow"/>
                <a:ea typeface="Arial Narrow"/>
                <a:cs typeface="Arial Narrow"/>
                <a:sym typeface="Arial Narrow"/>
              </a:rPr>
              <a:t>CS6611 – CREATIVE AND INNOVATIVE PROJECT</a:t>
            </a:r>
            <a:endParaRPr sz="2800" b="0" u="sng" strike="noStrike">
              <a:solidFill>
                <a:srgbClr val="000000"/>
              </a:solidFill>
              <a:latin typeface="Calibri"/>
              <a:ea typeface="Calibri"/>
              <a:cs typeface="Calibri"/>
              <a:sym typeface="Calibri"/>
            </a:endParaRPr>
          </a:p>
        </p:txBody>
      </p:sp>
      <p:sp>
        <p:nvSpPr>
          <p:cNvPr id="190" name="Google Shape;190;p27"/>
          <p:cNvSpPr txBox="1">
            <a:spLocks noGrp="1"/>
          </p:cNvSpPr>
          <p:nvPr>
            <p:ph type="subTitle" idx="1"/>
          </p:nvPr>
        </p:nvSpPr>
        <p:spPr>
          <a:xfrm>
            <a:off x="1259640" y="3144960"/>
            <a:ext cx="10310040" cy="3139560"/>
          </a:xfrm>
          <a:prstGeom prst="rect">
            <a:avLst/>
          </a:prstGeom>
          <a:noFill/>
          <a:ln>
            <a:noFill/>
          </a:ln>
        </p:spPr>
        <p:txBody>
          <a:bodyPr spcFirstLastPara="1" wrap="square" lIns="0" tIns="0" rIns="0" bIns="0" anchor="t" anchorCtr="0">
            <a:normAutofit/>
          </a:bodyPr>
          <a:lstStyle/>
          <a:p>
            <a:pPr marL="0" marR="0" lvl="0" indent="0" algn="ctr" rtl="0">
              <a:lnSpc>
                <a:spcPct val="90000"/>
              </a:lnSpc>
              <a:spcBef>
                <a:spcPts val="0"/>
              </a:spcBef>
              <a:spcAft>
                <a:spcPts val="0"/>
              </a:spcAft>
              <a:buClr>
                <a:srgbClr val="000000"/>
              </a:buClr>
              <a:buSzPts val="2800"/>
              <a:buFont typeface="Arial Narrow"/>
              <a:buNone/>
            </a:pPr>
            <a:r>
              <a:rPr lang="en-IN" sz="2800" b="1" i="1" u="sng" strike="noStrike" cap="none" dirty="0">
                <a:solidFill>
                  <a:srgbClr val="000000"/>
                </a:solidFill>
                <a:latin typeface="Arial Narrow"/>
                <a:ea typeface="Arial Narrow"/>
                <a:cs typeface="Arial Narrow"/>
                <a:sym typeface="Arial Narrow"/>
              </a:rPr>
              <a:t>ELECTION SENTIMENT ANALYSIS</a:t>
            </a:r>
            <a:endParaRPr sz="2800" b="0" i="0" u="none" strike="noStrike" cap="none" dirty="0">
              <a:latin typeface="Arial"/>
              <a:ea typeface="Arial"/>
              <a:cs typeface="Arial"/>
              <a:sym typeface="Arial"/>
            </a:endParaRPr>
          </a:p>
          <a:p>
            <a:pPr marL="0" marR="0" lvl="0" indent="0" algn="ctr" rtl="0">
              <a:lnSpc>
                <a:spcPct val="90000"/>
              </a:lnSpc>
              <a:spcBef>
                <a:spcPts val="2501"/>
              </a:spcBef>
              <a:spcAft>
                <a:spcPts val="0"/>
              </a:spcAft>
              <a:buSzPts val="2800"/>
              <a:buFont typeface="Arial"/>
              <a:buNone/>
            </a:pPr>
            <a:endParaRPr sz="2800" b="0" i="0" u="none" strike="noStrike" cap="none" dirty="0">
              <a:latin typeface="Arial"/>
              <a:ea typeface="Arial"/>
              <a:cs typeface="Arial"/>
              <a:sym typeface="Arial"/>
            </a:endParaRPr>
          </a:p>
        </p:txBody>
      </p:sp>
      <p:pic>
        <p:nvPicPr>
          <p:cNvPr id="191" name="Google Shape;191;p27"/>
          <p:cNvPicPr preferRelativeResize="0"/>
          <p:nvPr/>
        </p:nvPicPr>
        <p:blipFill rotWithShape="1">
          <a:blip r:embed="rId3">
            <a:alphaModFix/>
          </a:blip>
          <a:srcRect/>
          <a:stretch/>
        </p:blipFill>
        <p:spPr>
          <a:xfrm>
            <a:off x="4945320" y="288360"/>
            <a:ext cx="1772280" cy="1760760"/>
          </a:xfrm>
          <a:prstGeom prst="rect">
            <a:avLst/>
          </a:prstGeom>
          <a:noFill/>
          <a:ln>
            <a:noFill/>
          </a:ln>
        </p:spPr>
      </p:pic>
      <p:sp>
        <p:nvSpPr>
          <p:cNvPr id="192" name="Google Shape;192;p27"/>
          <p:cNvSpPr/>
          <p:nvPr/>
        </p:nvSpPr>
        <p:spPr>
          <a:xfrm>
            <a:off x="5666509" y="4714920"/>
            <a:ext cx="5204771" cy="1918440"/>
          </a:xfrm>
          <a:prstGeom prst="rect">
            <a:avLst/>
          </a:prstGeom>
          <a:noFill/>
          <a:ln>
            <a:noFill/>
          </a:ln>
        </p:spPr>
        <p:txBody>
          <a:bodyPr spcFirstLastPara="1" wrap="square" lIns="90000" tIns="45000" rIns="90000" bIns="45000" anchor="t" anchorCtr="0">
            <a:noAutofit/>
          </a:bodyPr>
          <a:lstStyle/>
          <a:p>
            <a:pPr marL="285840" marR="0" lvl="0" indent="-285840" algn="l" rtl="0">
              <a:lnSpc>
                <a:spcPct val="100000"/>
              </a:lnSpc>
              <a:spcBef>
                <a:spcPts val="0"/>
              </a:spcBef>
              <a:spcAft>
                <a:spcPts val="0"/>
              </a:spcAft>
              <a:buClr>
                <a:srgbClr val="000000"/>
              </a:buClr>
              <a:buSzPts val="2400"/>
              <a:buFont typeface="Noto Sans Symbols"/>
              <a:buChar char="-"/>
            </a:pPr>
            <a:r>
              <a:rPr lang="en-IN" sz="2400" b="0" i="1" u="none" strike="noStrike" cap="none" dirty="0">
                <a:solidFill>
                  <a:srgbClr val="000000"/>
                </a:solidFill>
                <a:latin typeface="Arial Narrow"/>
                <a:ea typeface="Arial Narrow"/>
                <a:cs typeface="Arial Narrow"/>
                <a:sym typeface="Arial Narrow"/>
              </a:rPr>
              <a:t>Done by,</a:t>
            </a:r>
            <a:endParaRPr sz="2400" b="0" i="0" u="none" strike="noStrike" cap="none" dirty="0">
              <a:latin typeface="Arial"/>
              <a:ea typeface="Arial"/>
              <a:cs typeface="Arial"/>
              <a:sym typeface="Arial"/>
            </a:endParaRPr>
          </a:p>
          <a:p>
            <a:pPr marL="914400" marR="0" lvl="0" indent="0" algn="l" rtl="0">
              <a:lnSpc>
                <a:spcPct val="100000"/>
              </a:lnSpc>
              <a:spcBef>
                <a:spcPts val="0"/>
              </a:spcBef>
              <a:spcAft>
                <a:spcPts val="0"/>
              </a:spcAft>
              <a:buClr>
                <a:srgbClr val="000000"/>
              </a:buClr>
              <a:buSzPts val="2400"/>
              <a:buFont typeface="Arial Narrow"/>
              <a:buNone/>
            </a:pPr>
            <a:r>
              <a:rPr lang="en-IN" sz="2400" b="0" i="1" u="none" strike="noStrike" cap="none" dirty="0">
                <a:solidFill>
                  <a:srgbClr val="000000"/>
                </a:solidFill>
                <a:latin typeface="Arial Narrow"/>
                <a:ea typeface="Arial Narrow"/>
                <a:cs typeface="Arial Narrow"/>
                <a:sym typeface="Arial Narrow"/>
              </a:rPr>
              <a:t>R A </a:t>
            </a:r>
            <a:r>
              <a:rPr lang="en-IN" sz="2400" b="0" i="1" u="none" strike="noStrike" cap="none" dirty="0" err="1">
                <a:solidFill>
                  <a:srgbClr val="000000"/>
                </a:solidFill>
                <a:latin typeface="Arial Narrow"/>
                <a:ea typeface="Arial Narrow"/>
                <a:cs typeface="Arial Narrow"/>
                <a:sym typeface="Arial Narrow"/>
              </a:rPr>
              <a:t>Nithish</a:t>
            </a:r>
            <a:r>
              <a:rPr lang="en-IN" sz="2400" b="0" i="1" u="none" strike="noStrike" cap="none" dirty="0">
                <a:solidFill>
                  <a:srgbClr val="000000"/>
                </a:solidFill>
                <a:latin typeface="Arial Narrow"/>
                <a:ea typeface="Arial Narrow"/>
                <a:cs typeface="Arial Narrow"/>
                <a:sym typeface="Arial Narrow"/>
              </a:rPr>
              <a:t> Kumar – 2021103548</a:t>
            </a:r>
            <a:endParaRPr sz="2400" b="0" i="0" u="none" strike="noStrike" cap="none" dirty="0">
              <a:latin typeface="Arial"/>
              <a:ea typeface="Arial"/>
              <a:cs typeface="Arial"/>
              <a:sym typeface="Arial"/>
            </a:endParaRPr>
          </a:p>
          <a:p>
            <a:pPr marL="914400" marR="0" lvl="0" indent="0" algn="l" rtl="0">
              <a:lnSpc>
                <a:spcPct val="100000"/>
              </a:lnSpc>
              <a:spcBef>
                <a:spcPts val="0"/>
              </a:spcBef>
              <a:spcAft>
                <a:spcPts val="0"/>
              </a:spcAft>
              <a:buClr>
                <a:srgbClr val="000000"/>
              </a:buClr>
              <a:buSzPts val="2400"/>
              <a:buFont typeface="Arial Narrow"/>
              <a:buNone/>
            </a:pPr>
            <a:r>
              <a:rPr lang="en-IN" sz="2400" b="0" i="1" u="none" strike="noStrike" cap="none" dirty="0">
                <a:solidFill>
                  <a:srgbClr val="000000"/>
                </a:solidFill>
                <a:latin typeface="Arial Narrow"/>
                <a:ea typeface="Arial Narrow"/>
                <a:cs typeface="Arial Narrow"/>
                <a:sym typeface="Arial Narrow"/>
              </a:rPr>
              <a:t>Aravind Krishnan S – 2021103509</a:t>
            </a:r>
            <a:endParaRPr sz="2400" b="0" i="0" u="none" strike="noStrike" cap="none" dirty="0">
              <a:latin typeface="Arial"/>
              <a:ea typeface="Arial"/>
              <a:cs typeface="Arial"/>
              <a:sym typeface="Arial"/>
            </a:endParaRPr>
          </a:p>
          <a:p>
            <a:pPr marL="914400" marR="0" lvl="0" indent="0" algn="l" rtl="0">
              <a:lnSpc>
                <a:spcPct val="100000"/>
              </a:lnSpc>
              <a:spcBef>
                <a:spcPts val="0"/>
              </a:spcBef>
              <a:spcAft>
                <a:spcPts val="0"/>
              </a:spcAft>
              <a:buClr>
                <a:srgbClr val="000000"/>
              </a:buClr>
              <a:buSzPts val="2400"/>
              <a:buFont typeface="Arial Narrow"/>
              <a:buNone/>
            </a:pPr>
            <a:r>
              <a:rPr lang="en-IN" sz="2400" b="0" i="1" u="none" strike="noStrike" cap="none" dirty="0">
                <a:solidFill>
                  <a:srgbClr val="000000"/>
                </a:solidFill>
                <a:latin typeface="Arial Narrow"/>
                <a:ea typeface="Arial Narrow"/>
                <a:cs typeface="Arial Narrow"/>
                <a:sym typeface="Arial Narrow"/>
              </a:rPr>
              <a:t>T V </a:t>
            </a:r>
            <a:r>
              <a:rPr lang="en-IN" sz="2400" b="0" i="1" u="none" strike="noStrike" cap="none" dirty="0" err="1">
                <a:solidFill>
                  <a:srgbClr val="000000"/>
                </a:solidFill>
                <a:latin typeface="Arial Narrow"/>
                <a:ea typeface="Arial Narrow"/>
                <a:cs typeface="Arial Narrow"/>
                <a:sym typeface="Arial Narrow"/>
              </a:rPr>
              <a:t>Pavishek</a:t>
            </a:r>
            <a:r>
              <a:rPr lang="en-IN" sz="2400" b="0" i="1" u="none" strike="noStrike" cap="none" dirty="0">
                <a:solidFill>
                  <a:srgbClr val="000000"/>
                </a:solidFill>
                <a:latin typeface="Arial Narrow"/>
                <a:ea typeface="Arial Narrow"/>
                <a:cs typeface="Arial Narrow"/>
                <a:sym typeface="Arial Narrow"/>
              </a:rPr>
              <a:t> – 2021103721</a:t>
            </a:r>
            <a:endParaRPr sz="2400" b="0" i="0" u="none" strike="noStrike" cap="none" dirty="0">
              <a:latin typeface="Arial"/>
              <a:ea typeface="Arial"/>
              <a:cs typeface="Arial"/>
              <a:sym typeface="Arial"/>
            </a:endParaRPr>
          </a:p>
          <a:p>
            <a:pPr marL="914400" marR="0" lvl="0" indent="0" algn="l" rtl="0">
              <a:lnSpc>
                <a:spcPct val="100000"/>
              </a:lnSpc>
              <a:spcBef>
                <a:spcPts val="0"/>
              </a:spcBef>
              <a:spcAft>
                <a:spcPts val="0"/>
              </a:spcAft>
              <a:buSzPts val="2400"/>
              <a:buFont typeface="Arial"/>
              <a:buNone/>
            </a:pPr>
            <a:endParaRPr sz="2400" b="0" i="0" u="none" strike="noStrike" cap="none" dirty="0">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F82A82-4588-4CA6-9E29-B875BBF09785}"/>
              </a:ext>
            </a:extLst>
          </p:cNvPr>
          <p:cNvSpPr txBox="1"/>
          <p:nvPr/>
        </p:nvSpPr>
        <p:spPr>
          <a:xfrm>
            <a:off x="746760" y="1215284"/>
            <a:ext cx="9831767" cy="5909310"/>
          </a:xfrm>
          <a:prstGeom prst="rect">
            <a:avLst/>
          </a:prstGeom>
          <a:noFill/>
        </p:spPr>
        <p:txBody>
          <a:bodyPr wrap="square">
            <a:spAutoFit/>
          </a:bodyPr>
          <a:lstStyle/>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Text Tokenization Split the pre-processed text data into individual words or tokens, which are the basic units of analysis for sentiment analysis.</a:t>
            </a:r>
          </a:p>
          <a:p>
            <a:pPr marL="171450" indent="-1714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Sentiment Lexicon Usage Utilize sentiment lexicons or dictionaries containing words annotated with their sentiment polarity (positive, negative, neutral). These lexicons assign a sentiment score to each word based on its semantic meaning. </a:t>
            </a:r>
          </a:p>
          <a:p>
            <a:pPr marL="171450" indent="-1714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Sentiment Classification Classify the sentiment of each document or text snippet into categories such as positive, negative, or neutral based on the calculated sentiment score. Thresholds may be defined to determine the boundaries between these categories. </a:t>
            </a:r>
          </a:p>
          <a:p>
            <a:pPr marL="171450" indent="-1714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Contextual Analysis Consider the context in which words or phrases are used to improve the accuracy of sentiment analysis. Contextual factors such as negation (e.g., "not happy"), intensifiers (e.g., "very happy"), and idiomatic expressions are taken into account.</a:t>
            </a:r>
          </a:p>
          <a:p>
            <a:pPr marL="171450" indent="-1714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Visualization Visualize the results of sentiment analysis using charts, graphs, or heatmaps to illustrate sentiment distributions, trends over time, or differences across topics or demographics. </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a:t>
            </a:r>
            <a:endParaRPr lang="en-IN" sz="18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B008C6F-C377-436F-B13F-2970CC0766A0}"/>
              </a:ext>
            </a:extLst>
          </p:cNvPr>
          <p:cNvSpPr txBox="1"/>
          <p:nvPr/>
        </p:nvSpPr>
        <p:spPr>
          <a:xfrm>
            <a:off x="2743200" y="1015229"/>
            <a:ext cx="6096000" cy="400110"/>
          </a:xfrm>
          <a:prstGeom prst="rect">
            <a:avLst/>
          </a:prstGeom>
          <a:noFill/>
        </p:spPr>
        <p:txBody>
          <a:bodyPr wrap="square">
            <a:spAutoFit/>
          </a:bodyPr>
          <a:lstStyle/>
          <a:p>
            <a:pPr algn="ctr"/>
            <a:r>
              <a:rPr lang="en-US" sz="2000" b="1" dirty="0">
                <a:latin typeface="Times New Roman" panose="02020603050405020304" pitchFamily="18" charset="0"/>
                <a:cs typeface="Times New Roman" panose="02020603050405020304" pitchFamily="18" charset="0"/>
              </a:rPr>
              <a:t>2.SENTIMENT ANALYSIS</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9876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E00307-9AC9-4A11-8F40-00E8C1DC1693}"/>
              </a:ext>
            </a:extLst>
          </p:cNvPr>
          <p:cNvSpPr txBox="1"/>
          <p:nvPr/>
        </p:nvSpPr>
        <p:spPr>
          <a:xfrm>
            <a:off x="472441" y="1174588"/>
            <a:ext cx="11193534" cy="5324535"/>
          </a:xfrm>
          <a:prstGeom prst="rect">
            <a:avLst/>
          </a:prstGeom>
          <a:noFill/>
        </p:spPr>
        <p:txBody>
          <a:bodyPr wrap="square">
            <a:spAutoFit/>
          </a:bodyPr>
          <a:lstStyle/>
          <a:p>
            <a:endParaRPr lang="en-US" sz="20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Topic Identification The module identifies and extracts relevant topics or issues discussed in the textual data. This could involve techniques such as keyword extraction, topic modelling, or clustering algorithms to group related content. </a:t>
            </a:r>
          </a:p>
          <a:p>
            <a:pPr marL="171450" indent="-1714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Sentiment Score Assignment For each identified topic or issue, the module assigns sentiment polarity scores based on the sentiment analysis results obtained from the Sentiment Analysis module. This involves aggregating sentiment scores associated with the topic's text data</a:t>
            </a:r>
            <a:r>
              <a:rPr lang="en-IN" sz="2000" dirty="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Polarity Mapping The module maps the sentiment polarity scores to predefined categories or dimensions relevant to the election context. For example, sentiment scores may be mapped to categories such as candidate support, policy preferences, campaign effectiveness, or electoral trust.</a:t>
            </a:r>
          </a:p>
          <a:p>
            <a:pPr marL="171450" indent="-1714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Visualization It visualizes the mapped sentiment polarity scores using graphical representations such as bar charts, heatmaps, or spider diagrams. This allows stakeholders to easily interpret the sentiment distribution across different topics or dimensions. </a:t>
            </a:r>
          </a:p>
          <a:p>
            <a:endParaRPr 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F9216DD-0D0D-40FE-B269-877D3778046B}"/>
              </a:ext>
            </a:extLst>
          </p:cNvPr>
          <p:cNvSpPr txBox="1"/>
          <p:nvPr/>
        </p:nvSpPr>
        <p:spPr>
          <a:xfrm>
            <a:off x="3021208" y="358877"/>
            <a:ext cx="6096000" cy="400110"/>
          </a:xfrm>
          <a:prstGeom prst="rect">
            <a:avLst/>
          </a:prstGeom>
          <a:noFill/>
        </p:spPr>
        <p:txBody>
          <a:bodyPr wrap="square">
            <a:spAutoFit/>
          </a:bodyPr>
          <a:lstStyle/>
          <a:p>
            <a:pPr algn="ctr"/>
            <a:r>
              <a:rPr lang="en-US" sz="2000" b="1" dirty="0">
                <a:latin typeface="Times New Roman" panose="02020603050405020304" pitchFamily="18" charset="0"/>
                <a:cs typeface="Times New Roman" panose="02020603050405020304" pitchFamily="18" charset="0"/>
              </a:rPr>
              <a:t>3. Polarity Mapping </a:t>
            </a:r>
          </a:p>
        </p:txBody>
      </p:sp>
    </p:spTree>
    <p:extLst>
      <p:ext uri="{BB962C8B-B14F-4D97-AF65-F5344CB8AC3E}">
        <p14:creationId xmlns:p14="http://schemas.microsoft.com/office/powerpoint/2010/main" val="3941332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2FBE22-A7F5-4184-80AF-8E30740B2F5C}"/>
              </a:ext>
            </a:extLst>
          </p:cNvPr>
          <p:cNvSpPr txBox="1"/>
          <p:nvPr/>
        </p:nvSpPr>
        <p:spPr>
          <a:xfrm>
            <a:off x="933082" y="2149662"/>
            <a:ext cx="9429135" cy="2862322"/>
          </a:xfrm>
          <a:prstGeom prst="rect">
            <a:avLst/>
          </a:prstGeom>
          <a:noFill/>
        </p:spPr>
        <p:txBody>
          <a:bodyPr wrap="square">
            <a:spAutoFit/>
          </a:bodyPr>
          <a:lstStyle/>
          <a:p>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Model Training The module trains machine learning models using the prepared historical data and selected features. Commonly used models include Naïve Bayes Classifier , support vector machines (SVM), or neural networks.</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Visualization and Reporting The module visualizes the prediction results using charts, graphs, or dashboards to communicate the forecasted sentiment trends and electoral predictions to stakeholders. Additionally, it generates reports summarizing the prediction accuracy and highlighting key insights.</a:t>
            </a:r>
            <a:endParaRPr lang="en-IN"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4294B05-A92F-4917-8C82-B3857D71B181}"/>
              </a:ext>
            </a:extLst>
          </p:cNvPr>
          <p:cNvSpPr txBox="1"/>
          <p:nvPr/>
        </p:nvSpPr>
        <p:spPr>
          <a:xfrm>
            <a:off x="2650719" y="1200227"/>
            <a:ext cx="6096000" cy="400110"/>
          </a:xfrm>
          <a:prstGeom prst="rect">
            <a:avLst/>
          </a:prstGeom>
          <a:noFill/>
        </p:spPr>
        <p:txBody>
          <a:bodyPr wrap="square">
            <a:spAutoFit/>
          </a:bodyPr>
          <a:lstStyle/>
          <a:p>
            <a:pPr algn="ctr"/>
            <a:r>
              <a:rPr lang="en-US" sz="2000" b="1" dirty="0">
                <a:latin typeface="Times New Roman" panose="02020603050405020304" pitchFamily="18" charset="0"/>
                <a:cs typeface="Times New Roman" panose="02020603050405020304" pitchFamily="18" charset="0"/>
              </a:rPr>
              <a:t>4. PREDICTION</a:t>
            </a:r>
            <a:r>
              <a:rPr lang="en-US"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706967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1"/>
          <p:cNvSpPr txBox="1">
            <a:spLocks noGrp="1"/>
          </p:cNvSpPr>
          <p:nvPr>
            <p:ph type="title" idx="4294967295"/>
          </p:nvPr>
        </p:nvSpPr>
        <p:spPr>
          <a:xfrm>
            <a:off x="838080" y="-82080"/>
            <a:ext cx="10515240" cy="132516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000000"/>
              </a:buClr>
              <a:buSzPts val="4000"/>
              <a:buFont typeface="Arial Narrow"/>
              <a:buNone/>
            </a:pPr>
            <a:r>
              <a:rPr lang="en-IN" sz="4000" b="1" i="1" u="sng" strike="noStrike" cap="none">
                <a:solidFill>
                  <a:srgbClr val="000000"/>
                </a:solidFill>
                <a:latin typeface="Arial Narrow"/>
                <a:ea typeface="Arial Narrow"/>
                <a:cs typeface="Arial Narrow"/>
                <a:sym typeface="Arial Narrow"/>
              </a:rPr>
              <a:t>IMPLEMENTATION</a:t>
            </a:r>
            <a:endParaRPr sz="4000" b="0" i="0" u="none" strike="noStrike" cap="none">
              <a:solidFill>
                <a:srgbClr val="000000"/>
              </a:solidFill>
              <a:latin typeface="Calibri"/>
              <a:ea typeface="Calibri"/>
              <a:cs typeface="Calibri"/>
              <a:sym typeface="Calibri"/>
            </a:endParaRPr>
          </a:p>
        </p:txBody>
      </p:sp>
      <p:sp>
        <p:nvSpPr>
          <p:cNvPr id="218" name="Google Shape;218;p31"/>
          <p:cNvSpPr/>
          <p:nvPr/>
        </p:nvSpPr>
        <p:spPr>
          <a:xfrm>
            <a:off x="1087200" y="1036800"/>
            <a:ext cx="10515240" cy="82368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1776"/>
              <a:buFont typeface="Arial"/>
              <a:buNone/>
            </a:pPr>
            <a:r>
              <a:rPr lang="en-IN" sz="1776" b="1" i="1" u="sng" strike="noStrike" cap="none">
                <a:solidFill>
                  <a:srgbClr val="000000"/>
                </a:solidFill>
                <a:latin typeface="Arial"/>
                <a:ea typeface="Arial"/>
                <a:cs typeface="Arial"/>
                <a:sym typeface="Arial"/>
              </a:rPr>
              <a:t>Module 1 -Data Collection and Pre-processing</a:t>
            </a:r>
            <a:endParaRPr sz="1776" b="0" i="0" u="none" strike="noStrike" cap="none">
              <a:latin typeface="Arial"/>
              <a:ea typeface="Arial"/>
              <a:cs typeface="Arial"/>
              <a:sym typeface="Arial"/>
            </a:endParaRPr>
          </a:p>
          <a:p>
            <a:pPr marL="0" marR="0" lvl="0" indent="0" algn="l" rtl="0">
              <a:lnSpc>
                <a:spcPct val="90000"/>
              </a:lnSpc>
              <a:spcBef>
                <a:spcPts val="0"/>
              </a:spcBef>
              <a:spcAft>
                <a:spcPts val="0"/>
              </a:spcAft>
              <a:buClr>
                <a:srgbClr val="000000"/>
              </a:buClr>
              <a:buSzPts val="1776"/>
              <a:buFont typeface="Arial"/>
              <a:buNone/>
            </a:pPr>
            <a:r>
              <a:rPr lang="en-IN" sz="1776" b="1" i="1" u="sng" strike="noStrike" cap="none">
                <a:solidFill>
                  <a:srgbClr val="000000"/>
                </a:solidFill>
                <a:latin typeface="Arial"/>
                <a:ea typeface="Arial"/>
                <a:cs typeface="Arial"/>
                <a:sym typeface="Arial"/>
              </a:rPr>
              <a:t> </a:t>
            </a:r>
            <a:endParaRPr sz="1776" b="0" i="0" u="none" strike="noStrike" cap="none">
              <a:latin typeface="Arial"/>
              <a:ea typeface="Arial"/>
              <a:cs typeface="Arial"/>
              <a:sym typeface="Arial"/>
            </a:endParaRPr>
          </a:p>
          <a:p>
            <a:pPr marL="0" marR="0" lvl="0" indent="0" algn="l" rtl="0">
              <a:lnSpc>
                <a:spcPct val="90000"/>
              </a:lnSpc>
              <a:spcBef>
                <a:spcPts val="0"/>
              </a:spcBef>
              <a:spcAft>
                <a:spcPts val="0"/>
              </a:spcAft>
              <a:buClr>
                <a:srgbClr val="000000"/>
              </a:buClr>
              <a:buSzPts val="1776"/>
              <a:buFont typeface="Arial"/>
              <a:buNone/>
            </a:pPr>
            <a:r>
              <a:rPr lang="en-IN" sz="1776" b="0" i="0" u="none" strike="noStrike" cap="none">
                <a:solidFill>
                  <a:srgbClr val="000000"/>
                </a:solidFill>
                <a:latin typeface="Arial"/>
                <a:ea typeface="Arial"/>
                <a:cs typeface="Arial"/>
                <a:sym typeface="Arial"/>
              </a:rPr>
              <a:t>1. Import datasets</a:t>
            </a:r>
            <a:endParaRPr sz="1776" b="0" i="0" u="none" strike="noStrike" cap="none">
              <a:latin typeface="Arial"/>
              <a:ea typeface="Arial"/>
              <a:cs typeface="Arial"/>
              <a:sym typeface="Arial"/>
            </a:endParaRPr>
          </a:p>
        </p:txBody>
      </p:sp>
      <p:sp>
        <p:nvSpPr>
          <p:cNvPr id="219" name="Google Shape;219;p31"/>
          <p:cNvSpPr/>
          <p:nvPr/>
        </p:nvSpPr>
        <p:spPr>
          <a:xfrm>
            <a:off x="943920" y="520200"/>
            <a:ext cx="10515240" cy="132516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1"/>
          <p:cNvSpPr/>
          <p:nvPr/>
        </p:nvSpPr>
        <p:spPr>
          <a:xfrm>
            <a:off x="1087200" y="5941440"/>
            <a:ext cx="10032120" cy="6382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563C1"/>
              </a:buClr>
              <a:buSzPts val="1800"/>
              <a:buFont typeface="Calibri"/>
              <a:buNone/>
            </a:pPr>
            <a:r>
              <a:rPr lang="en-IN" sz="1800" b="0" i="0" u="sng" strike="noStrike" cap="none">
                <a:solidFill>
                  <a:schemeClr val="hlink"/>
                </a:solidFill>
                <a:latin typeface="Calibri"/>
                <a:ea typeface="Calibri"/>
                <a:cs typeface="Calibri"/>
                <a:sym typeface="Calibri"/>
                <a:hlinkClick r:id="rId3"/>
              </a:rPr>
              <a:t>https://github.com/pavishek2004/CIP-project/blob/main/modi_reviews.csv</a:t>
            </a:r>
            <a:endParaRPr sz="1800" b="0" i="0" u="none" strike="noStrike" cap="none">
              <a:latin typeface="Arial"/>
              <a:ea typeface="Arial"/>
              <a:cs typeface="Arial"/>
              <a:sym typeface="Arial"/>
            </a:endParaRPr>
          </a:p>
          <a:p>
            <a:pPr marL="0" marR="0" lvl="0" indent="0" algn="l" rtl="0">
              <a:lnSpc>
                <a:spcPct val="100000"/>
              </a:lnSpc>
              <a:spcBef>
                <a:spcPts val="0"/>
              </a:spcBef>
              <a:spcAft>
                <a:spcPts val="0"/>
              </a:spcAft>
              <a:buClr>
                <a:srgbClr val="0563C1"/>
              </a:buClr>
              <a:buSzPts val="1800"/>
              <a:buFont typeface="Calibri"/>
              <a:buNone/>
            </a:pPr>
            <a:r>
              <a:rPr lang="en-IN" sz="1800" b="0" i="0" u="sng" strike="noStrike" cap="none">
                <a:solidFill>
                  <a:schemeClr val="hlink"/>
                </a:solidFill>
                <a:latin typeface="Calibri"/>
                <a:ea typeface="Calibri"/>
                <a:cs typeface="Calibri"/>
                <a:sym typeface="Calibri"/>
                <a:hlinkClick r:id="rId4"/>
              </a:rPr>
              <a:t>https://github.com/pavishek2004/CIP-project/blob/main/rahul_reviews.csv</a:t>
            </a:r>
            <a:endParaRPr sz="1800" b="0" i="0" u="none" strike="noStrike" cap="none">
              <a:latin typeface="Arial"/>
              <a:ea typeface="Arial"/>
              <a:cs typeface="Arial"/>
              <a:sym typeface="Arial"/>
            </a:endParaRPr>
          </a:p>
        </p:txBody>
      </p:sp>
      <p:pic>
        <p:nvPicPr>
          <p:cNvPr id="3" name="Picture 2" descr="A screenshot of a computer program&#10;&#10;Description automatically generated">
            <a:extLst>
              <a:ext uri="{FF2B5EF4-FFF2-40B4-BE49-F238E27FC236}">
                <a16:creationId xmlns:a16="http://schemas.microsoft.com/office/drawing/2014/main" id="{5FB86ACA-39C5-8093-1640-CBCFF6532946}"/>
              </a:ext>
            </a:extLst>
          </p:cNvPr>
          <p:cNvPicPr>
            <a:picLocks noChangeAspect="1"/>
          </p:cNvPicPr>
          <p:nvPr/>
        </p:nvPicPr>
        <p:blipFill>
          <a:blip r:embed="rId5"/>
          <a:stretch>
            <a:fillRect/>
          </a:stretch>
        </p:blipFill>
        <p:spPr>
          <a:xfrm>
            <a:off x="1087200" y="2214663"/>
            <a:ext cx="10866284" cy="310937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5"/>
        <p:cNvGrpSpPr/>
        <p:nvPr/>
      </p:nvGrpSpPr>
      <p:grpSpPr>
        <a:xfrm>
          <a:off x="0" y="0"/>
          <a:ext cx="0" cy="0"/>
          <a:chOff x="0" y="0"/>
          <a:chExt cx="0" cy="0"/>
        </a:xfrm>
      </p:grpSpPr>
      <p:sp useBgFill="1">
        <p:nvSpPr>
          <p:cNvPr id="235" name="Rectangle 234">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8CBC0EF9-7DFC-1E00-31F8-B4574C63D624}"/>
              </a:ext>
            </a:extLst>
          </p:cNvPr>
          <p:cNvPicPr>
            <a:picLocks noChangeAspect="1"/>
          </p:cNvPicPr>
          <p:nvPr/>
        </p:nvPicPr>
        <p:blipFill rotWithShape="1">
          <a:blip r:embed="rId3"/>
          <a:srcRect l="6239" r="1" b="1"/>
          <a:stretch/>
        </p:blipFill>
        <p:spPr>
          <a:xfrm>
            <a:off x="321731" y="557189"/>
            <a:ext cx="5668684" cy="5743618"/>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9944C7A9-35C5-6B78-C5DC-64A549D925DB}"/>
              </a:ext>
            </a:extLst>
          </p:cNvPr>
          <p:cNvPicPr>
            <a:picLocks noChangeAspect="1"/>
          </p:cNvPicPr>
          <p:nvPr/>
        </p:nvPicPr>
        <p:blipFill rotWithShape="1">
          <a:blip r:embed="rId4"/>
          <a:srcRect l="6631" r="2" b="2"/>
          <a:stretch/>
        </p:blipFill>
        <p:spPr>
          <a:xfrm>
            <a:off x="6195375" y="557189"/>
            <a:ext cx="5674893" cy="5743618"/>
          </a:xfrm>
          <a:prstGeom prst="rect">
            <a:avLst/>
          </a:prstGeom>
        </p:spPr>
      </p:pic>
      <p:sp>
        <p:nvSpPr>
          <p:cNvPr id="230" name="Google Shape;230;p32"/>
          <p:cNvSpPr txBox="1">
            <a:spLocks noGrp="1"/>
          </p:cNvSpPr>
          <p:nvPr>
            <p:ph type="body" idx="4294967295"/>
          </p:nvPr>
        </p:nvSpPr>
        <p:spPr>
          <a:xfrm>
            <a:off x="164592" y="184464"/>
            <a:ext cx="4187952" cy="51048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600"/>
              </a:spcAft>
              <a:buClr>
                <a:srgbClr val="000000"/>
              </a:buClr>
              <a:buSzPts val="3200"/>
              <a:buFont typeface="Arial"/>
              <a:buNone/>
            </a:pPr>
            <a:r>
              <a:rPr lang="en-IN" sz="2200" b="0" i="0" u="none" strike="noStrike" cap="none">
                <a:solidFill>
                  <a:srgbClr val="000000"/>
                </a:solidFill>
                <a:latin typeface="Arial"/>
                <a:ea typeface="Arial"/>
                <a:cs typeface="Arial"/>
                <a:sym typeface="Arial"/>
              </a:rPr>
              <a:t>2.Inspecting Dataset</a:t>
            </a:r>
            <a:endParaRPr lang="en-IN" sz="2200" b="0" i="0" u="none" strike="noStrike" cap="none">
              <a:solidFill>
                <a:srgbClr val="00000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6"/>
        <p:cNvGrpSpPr/>
        <p:nvPr/>
      </p:nvGrpSpPr>
      <p:grpSpPr>
        <a:xfrm>
          <a:off x="0" y="0"/>
          <a:ext cx="0" cy="0"/>
          <a:chOff x="0" y="0"/>
          <a:chExt cx="0" cy="0"/>
        </a:xfrm>
      </p:grpSpPr>
      <p:sp>
        <p:nvSpPr>
          <p:cNvPr id="237" name="Google Shape;237;p33"/>
          <p:cNvSpPr/>
          <p:nvPr/>
        </p:nvSpPr>
        <p:spPr>
          <a:xfrm>
            <a:off x="0" y="651600"/>
            <a:ext cx="12191760" cy="73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3"/>
          <p:cNvSpPr txBox="1">
            <a:spLocks noGrp="1"/>
          </p:cNvSpPr>
          <p:nvPr>
            <p:ph type="title" idx="4294967295"/>
          </p:nvPr>
        </p:nvSpPr>
        <p:spPr>
          <a:xfrm>
            <a:off x="556560" y="643320"/>
            <a:ext cx="11210400" cy="74448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FFFFFF"/>
              </a:buClr>
              <a:buSzPts val="3200"/>
              <a:buFont typeface="Calibri"/>
              <a:buNone/>
            </a:pPr>
            <a:r>
              <a:rPr lang="en-IN" sz="3200" b="0" i="0" u="none" strike="noStrike" cap="none">
                <a:solidFill>
                  <a:srgbClr val="FFFFFF"/>
                </a:solidFill>
                <a:latin typeface="Calibri"/>
                <a:ea typeface="Calibri"/>
                <a:cs typeface="Calibri"/>
                <a:sym typeface="Calibri"/>
              </a:rPr>
              <a:t>3. Fetching Sentiment Scores of the tweets</a:t>
            </a:r>
            <a:endParaRPr sz="3200" b="0" i="0" u="none" strike="noStrike" cap="none">
              <a:solidFill>
                <a:srgbClr val="000000"/>
              </a:solidFill>
              <a:latin typeface="Calibri"/>
              <a:ea typeface="Calibri"/>
              <a:cs typeface="Calibri"/>
              <a:sym typeface="Calibri"/>
            </a:endParaRPr>
          </a:p>
        </p:txBody>
      </p:sp>
      <p:sp>
        <p:nvSpPr>
          <p:cNvPr id="240" name="Google Shape;240;p33"/>
          <p:cNvSpPr/>
          <p:nvPr/>
        </p:nvSpPr>
        <p:spPr>
          <a:xfrm>
            <a:off x="113400" y="0"/>
            <a:ext cx="12078360" cy="4554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400"/>
              <a:buFont typeface="Arial Narrow"/>
              <a:buNone/>
            </a:pPr>
            <a:r>
              <a:rPr lang="en-IN" sz="2400" b="1" i="1" u="sng" strike="noStrike" cap="none" dirty="0">
                <a:solidFill>
                  <a:srgbClr val="000000"/>
                </a:solidFill>
                <a:latin typeface="Arial Narrow"/>
                <a:ea typeface="Arial Narrow"/>
                <a:cs typeface="Arial Narrow"/>
                <a:sym typeface="Arial Narrow"/>
              </a:rPr>
              <a:t>Module 2 – Sentiment Analysis </a:t>
            </a:r>
            <a:endParaRPr sz="2400" b="0" i="0" u="none" strike="noStrike" cap="none" dirty="0">
              <a:latin typeface="Arial"/>
              <a:ea typeface="Arial"/>
              <a:cs typeface="Arial"/>
              <a:sym typeface="Arial"/>
            </a:endParaRPr>
          </a:p>
        </p:txBody>
      </p:sp>
      <p:pic>
        <p:nvPicPr>
          <p:cNvPr id="3" name="Picture 2" descr="A screenshot of a computer program&#10;&#10;Description automatically generated">
            <a:extLst>
              <a:ext uri="{FF2B5EF4-FFF2-40B4-BE49-F238E27FC236}">
                <a16:creationId xmlns:a16="http://schemas.microsoft.com/office/drawing/2014/main" id="{F7C78A30-2A0F-A7FD-3BDD-6964B73650F8}"/>
              </a:ext>
            </a:extLst>
          </p:cNvPr>
          <p:cNvPicPr>
            <a:picLocks noChangeAspect="1"/>
          </p:cNvPicPr>
          <p:nvPr/>
        </p:nvPicPr>
        <p:blipFill>
          <a:blip r:embed="rId3"/>
          <a:stretch>
            <a:fillRect/>
          </a:stretch>
        </p:blipFill>
        <p:spPr>
          <a:xfrm>
            <a:off x="1434725" y="1396080"/>
            <a:ext cx="9300025" cy="546192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4"/>
        <p:cNvGrpSpPr/>
        <p:nvPr/>
      </p:nvGrpSpPr>
      <p:grpSpPr>
        <a:xfrm>
          <a:off x="0" y="0"/>
          <a:ext cx="0" cy="0"/>
          <a:chOff x="0" y="0"/>
          <a:chExt cx="0" cy="0"/>
        </a:xfrm>
      </p:grpSpPr>
      <p:sp>
        <p:nvSpPr>
          <p:cNvPr id="245" name="Google Shape;245;p34"/>
          <p:cNvSpPr/>
          <p:nvPr/>
        </p:nvSpPr>
        <p:spPr>
          <a:xfrm>
            <a:off x="0" y="651600"/>
            <a:ext cx="12191760" cy="73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4"/>
          <p:cNvSpPr txBox="1">
            <a:spLocks noGrp="1"/>
          </p:cNvSpPr>
          <p:nvPr>
            <p:ph type="title" idx="4294967295"/>
          </p:nvPr>
        </p:nvSpPr>
        <p:spPr>
          <a:xfrm>
            <a:off x="556560" y="643320"/>
            <a:ext cx="11210400" cy="74448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FFFFFF"/>
              </a:buClr>
              <a:buSzPts val="3200"/>
              <a:buFont typeface="Calibri"/>
              <a:buNone/>
            </a:pPr>
            <a:r>
              <a:rPr lang="en-IN" sz="3200" b="0" i="0" u="none" strike="noStrike" cap="none" dirty="0">
                <a:solidFill>
                  <a:srgbClr val="FFFFFF"/>
                </a:solidFill>
                <a:latin typeface="Calibri"/>
                <a:ea typeface="Calibri"/>
                <a:cs typeface="Calibri"/>
                <a:sym typeface="Calibri"/>
              </a:rPr>
              <a:t>4. Generating the polarity of the tweets</a:t>
            </a:r>
            <a:endParaRPr sz="3200" b="0" i="0" u="none" strike="noStrike" cap="none" dirty="0">
              <a:solidFill>
                <a:srgbClr val="000000"/>
              </a:solidFill>
              <a:latin typeface="Calibri"/>
              <a:ea typeface="Calibri"/>
              <a:cs typeface="Calibri"/>
              <a:sym typeface="Calibri"/>
            </a:endParaRPr>
          </a:p>
        </p:txBody>
      </p:sp>
      <p:pic>
        <p:nvPicPr>
          <p:cNvPr id="4" name="Picture 3" descr="A screen shot of a computer program&#10;&#10;Description automatically generated">
            <a:extLst>
              <a:ext uri="{FF2B5EF4-FFF2-40B4-BE49-F238E27FC236}">
                <a16:creationId xmlns:a16="http://schemas.microsoft.com/office/drawing/2014/main" id="{75108A03-4CA5-BAD3-C6BD-3CCA1576133B}"/>
              </a:ext>
            </a:extLst>
          </p:cNvPr>
          <p:cNvPicPr>
            <a:picLocks noChangeAspect="1"/>
          </p:cNvPicPr>
          <p:nvPr/>
        </p:nvPicPr>
        <p:blipFill>
          <a:blip r:embed="rId3"/>
          <a:stretch>
            <a:fillRect/>
          </a:stretch>
        </p:blipFill>
        <p:spPr>
          <a:xfrm>
            <a:off x="1270506" y="1869440"/>
            <a:ext cx="9650987" cy="433696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4"/>
        <p:cNvGrpSpPr/>
        <p:nvPr/>
      </p:nvGrpSpPr>
      <p:grpSpPr>
        <a:xfrm>
          <a:off x="0" y="0"/>
          <a:ext cx="0" cy="0"/>
          <a:chOff x="0" y="0"/>
          <a:chExt cx="0" cy="0"/>
        </a:xfrm>
      </p:grpSpPr>
      <p:sp>
        <p:nvSpPr>
          <p:cNvPr id="245" name="Google Shape;245;p34"/>
          <p:cNvSpPr/>
          <p:nvPr/>
        </p:nvSpPr>
        <p:spPr>
          <a:xfrm>
            <a:off x="0" y="0"/>
            <a:ext cx="12191760" cy="73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46;p34"/>
          <p:cNvSpPr txBox="1">
            <a:spLocks noGrp="1"/>
          </p:cNvSpPr>
          <p:nvPr>
            <p:ph type="title" idx="4294967295"/>
          </p:nvPr>
        </p:nvSpPr>
        <p:spPr>
          <a:xfrm>
            <a:off x="490680" y="103788"/>
            <a:ext cx="11210400" cy="74448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FFFFFF"/>
              </a:buClr>
              <a:buSzPts val="3200"/>
              <a:buFont typeface="Calibri"/>
              <a:buNone/>
            </a:pPr>
            <a:r>
              <a:rPr lang="en-IN" sz="3200" b="0" i="0" u="none" strike="noStrike" cap="none" dirty="0">
                <a:solidFill>
                  <a:srgbClr val="FFFFFF"/>
                </a:solidFill>
                <a:latin typeface="Calibri"/>
                <a:ea typeface="Calibri"/>
                <a:cs typeface="Calibri"/>
                <a:sym typeface="Calibri"/>
              </a:rPr>
              <a:t>4. Generating the polarity of the tweets</a:t>
            </a:r>
            <a:endParaRPr sz="3200" b="0" i="0" u="none" strike="noStrike" cap="none" dirty="0">
              <a:solidFill>
                <a:srgbClr val="000000"/>
              </a:solidFill>
              <a:latin typeface="Calibri"/>
              <a:ea typeface="Calibri"/>
              <a:cs typeface="Calibri"/>
              <a:sym typeface="Calibri"/>
            </a:endParaRPr>
          </a:p>
        </p:txBody>
      </p:sp>
      <p:pic>
        <p:nvPicPr>
          <p:cNvPr id="3" name="Picture 2" descr="A screenshot of a computer&#10;&#10;Description automatically generated">
            <a:extLst>
              <a:ext uri="{FF2B5EF4-FFF2-40B4-BE49-F238E27FC236}">
                <a16:creationId xmlns:a16="http://schemas.microsoft.com/office/drawing/2014/main" id="{6669613E-F191-0DC7-CC61-9C099CC329F3}"/>
              </a:ext>
            </a:extLst>
          </p:cNvPr>
          <p:cNvPicPr>
            <a:picLocks noChangeAspect="1"/>
          </p:cNvPicPr>
          <p:nvPr/>
        </p:nvPicPr>
        <p:blipFill>
          <a:blip r:embed="rId3"/>
          <a:stretch>
            <a:fillRect/>
          </a:stretch>
        </p:blipFill>
        <p:spPr>
          <a:xfrm>
            <a:off x="822961" y="779118"/>
            <a:ext cx="10332720" cy="6078882"/>
          </a:xfrm>
          <a:prstGeom prst="rect">
            <a:avLst/>
          </a:prstGeom>
        </p:spPr>
      </p:pic>
    </p:spTree>
    <p:extLst>
      <p:ext uri="{BB962C8B-B14F-4D97-AF65-F5344CB8AC3E}">
        <p14:creationId xmlns:p14="http://schemas.microsoft.com/office/powerpoint/2010/main" val="3000908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4"/>
        <p:cNvGrpSpPr/>
        <p:nvPr/>
      </p:nvGrpSpPr>
      <p:grpSpPr>
        <a:xfrm>
          <a:off x="0" y="0"/>
          <a:ext cx="0" cy="0"/>
          <a:chOff x="0" y="0"/>
          <a:chExt cx="0" cy="0"/>
        </a:xfrm>
      </p:grpSpPr>
      <p:sp>
        <p:nvSpPr>
          <p:cNvPr id="245" name="Google Shape;245;p34"/>
          <p:cNvSpPr/>
          <p:nvPr/>
        </p:nvSpPr>
        <p:spPr>
          <a:xfrm>
            <a:off x="0" y="0"/>
            <a:ext cx="12191760" cy="73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46;p34"/>
          <p:cNvSpPr txBox="1">
            <a:spLocks noGrp="1"/>
          </p:cNvSpPr>
          <p:nvPr>
            <p:ph type="title" idx="4294967295"/>
          </p:nvPr>
        </p:nvSpPr>
        <p:spPr>
          <a:xfrm>
            <a:off x="490680" y="103788"/>
            <a:ext cx="11210400" cy="74448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FFFFFF"/>
              </a:buClr>
              <a:buSzPts val="3200"/>
              <a:buFont typeface="Calibri"/>
              <a:buNone/>
            </a:pPr>
            <a:r>
              <a:rPr lang="en-IN" sz="3200" b="0" i="0" u="none" strike="noStrike" cap="none" dirty="0">
                <a:solidFill>
                  <a:srgbClr val="FFFFFF"/>
                </a:solidFill>
                <a:latin typeface="Calibri"/>
                <a:ea typeface="Calibri"/>
                <a:cs typeface="Calibri"/>
                <a:sym typeface="Calibri"/>
              </a:rPr>
              <a:t>4. Generating the polarity of the tweets</a:t>
            </a:r>
            <a:endParaRPr sz="3200" b="0" i="0" u="none" strike="noStrike" cap="none" dirty="0">
              <a:solidFill>
                <a:srgbClr val="000000"/>
              </a:solidFill>
              <a:latin typeface="Calibri"/>
              <a:ea typeface="Calibri"/>
              <a:cs typeface="Calibri"/>
              <a:sym typeface="Calibri"/>
            </a:endParaRPr>
          </a:p>
        </p:txBody>
      </p:sp>
      <p:pic>
        <p:nvPicPr>
          <p:cNvPr id="4" name="Picture 3" descr="A screenshot of a graph&#10;&#10;Description automatically generated">
            <a:extLst>
              <a:ext uri="{FF2B5EF4-FFF2-40B4-BE49-F238E27FC236}">
                <a16:creationId xmlns:a16="http://schemas.microsoft.com/office/drawing/2014/main" id="{6E325294-5DF7-8E3F-CCC5-93545B157066}"/>
              </a:ext>
            </a:extLst>
          </p:cNvPr>
          <p:cNvPicPr>
            <a:picLocks noChangeAspect="1"/>
          </p:cNvPicPr>
          <p:nvPr/>
        </p:nvPicPr>
        <p:blipFill>
          <a:blip r:embed="rId3"/>
          <a:stretch>
            <a:fillRect/>
          </a:stretch>
        </p:blipFill>
        <p:spPr>
          <a:xfrm>
            <a:off x="490680" y="736200"/>
            <a:ext cx="11390184" cy="6121800"/>
          </a:xfrm>
          <a:prstGeom prst="rect">
            <a:avLst/>
          </a:prstGeom>
        </p:spPr>
      </p:pic>
    </p:spTree>
    <p:extLst>
      <p:ext uri="{BB962C8B-B14F-4D97-AF65-F5344CB8AC3E}">
        <p14:creationId xmlns:p14="http://schemas.microsoft.com/office/powerpoint/2010/main" val="344251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4"/>
        <p:cNvGrpSpPr/>
        <p:nvPr/>
      </p:nvGrpSpPr>
      <p:grpSpPr>
        <a:xfrm>
          <a:off x="0" y="0"/>
          <a:ext cx="0" cy="0"/>
          <a:chOff x="0" y="0"/>
          <a:chExt cx="0" cy="0"/>
        </a:xfrm>
      </p:grpSpPr>
      <p:sp>
        <p:nvSpPr>
          <p:cNvPr id="245" name="Google Shape;245;p34"/>
          <p:cNvSpPr/>
          <p:nvPr/>
        </p:nvSpPr>
        <p:spPr>
          <a:xfrm>
            <a:off x="0" y="0"/>
            <a:ext cx="12191760" cy="73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46;p34"/>
          <p:cNvSpPr txBox="1">
            <a:spLocks noGrp="1"/>
          </p:cNvSpPr>
          <p:nvPr>
            <p:ph type="title" idx="4294967295"/>
          </p:nvPr>
        </p:nvSpPr>
        <p:spPr>
          <a:xfrm>
            <a:off x="490680" y="103788"/>
            <a:ext cx="11210400" cy="74448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FFFFFF"/>
              </a:buClr>
              <a:buSzPts val="3200"/>
              <a:buFont typeface="Calibri"/>
              <a:buNone/>
            </a:pPr>
            <a:r>
              <a:rPr lang="en-IN" sz="3200" b="0" i="0" u="none" strike="noStrike" cap="none" dirty="0">
                <a:solidFill>
                  <a:srgbClr val="FFFFFF"/>
                </a:solidFill>
                <a:latin typeface="Calibri"/>
                <a:ea typeface="Calibri"/>
                <a:cs typeface="Calibri"/>
                <a:sym typeface="Calibri"/>
              </a:rPr>
              <a:t>4. Generating the polarity of the tweets</a:t>
            </a:r>
            <a:endParaRPr sz="3200" b="0" i="0" u="none" strike="noStrike" cap="none" dirty="0">
              <a:solidFill>
                <a:srgbClr val="000000"/>
              </a:solidFill>
              <a:latin typeface="Calibri"/>
              <a:ea typeface="Calibri"/>
              <a:cs typeface="Calibri"/>
              <a:sym typeface="Calibri"/>
            </a:endParaRPr>
          </a:p>
        </p:txBody>
      </p:sp>
      <p:pic>
        <p:nvPicPr>
          <p:cNvPr id="4" name="Picture 3" descr="A screen shot of a computer&#10;&#10;Description automatically generated">
            <a:extLst>
              <a:ext uri="{FF2B5EF4-FFF2-40B4-BE49-F238E27FC236}">
                <a16:creationId xmlns:a16="http://schemas.microsoft.com/office/drawing/2014/main" id="{BFEF88A0-4BFE-2C52-0C4E-A9DCCB10197A}"/>
              </a:ext>
            </a:extLst>
          </p:cNvPr>
          <p:cNvPicPr>
            <a:picLocks noChangeAspect="1"/>
          </p:cNvPicPr>
          <p:nvPr/>
        </p:nvPicPr>
        <p:blipFill>
          <a:blip r:embed="rId3"/>
          <a:stretch>
            <a:fillRect/>
          </a:stretch>
        </p:blipFill>
        <p:spPr>
          <a:xfrm>
            <a:off x="490681" y="839988"/>
            <a:ext cx="11210400" cy="5784838"/>
          </a:xfrm>
          <a:prstGeom prst="rect">
            <a:avLst/>
          </a:prstGeom>
        </p:spPr>
      </p:pic>
    </p:spTree>
    <p:extLst>
      <p:ext uri="{BB962C8B-B14F-4D97-AF65-F5344CB8AC3E}">
        <p14:creationId xmlns:p14="http://schemas.microsoft.com/office/powerpoint/2010/main" val="3019060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idx="4294967295"/>
          </p:nvPr>
        </p:nvSpPr>
        <p:spPr>
          <a:xfrm>
            <a:off x="838080" y="241200"/>
            <a:ext cx="10515240" cy="132516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000000"/>
              </a:buClr>
              <a:buSzPts val="4400"/>
              <a:buFont typeface="Arial Narrow"/>
              <a:buNone/>
            </a:pPr>
            <a:r>
              <a:rPr lang="en-IN" sz="4400" b="1" i="1" u="sng" strike="noStrike" cap="none">
                <a:solidFill>
                  <a:srgbClr val="000000"/>
                </a:solidFill>
                <a:latin typeface="Arial Narrow"/>
                <a:ea typeface="Arial Narrow"/>
                <a:cs typeface="Arial Narrow"/>
                <a:sym typeface="Arial Narrow"/>
              </a:rPr>
              <a:t>PROBLEM STATEMENT</a:t>
            </a:r>
            <a:endParaRPr sz="4400" b="0" i="0" u="none" strike="noStrike" cap="none">
              <a:solidFill>
                <a:srgbClr val="000000"/>
              </a:solidFill>
              <a:latin typeface="Calibri"/>
              <a:ea typeface="Calibri"/>
              <a:cs typeface="Calibri"/>
              <a:sym typeface="Calibri"/>
            </a:endParaRPr>
          </a:p>
        </p:txBody>
      </p:sp>
      <p:sp>
        <p:nvSpPr>
          <p:cNvPr id="198" name="Google Shape;198;p28"/>
          <p:cNvSpPr txBox="1">
            <a:spLocks noGrp="1"/>
          </p:cNvSpPr>
          <p:nvPr>
            <p:ph type="body" idx="4294967295"/>
          </p:nvPr>
        </p:nvSpPr>
        <p:spPr>
          <a:xfrm>
            <a:off x="343800" y="1499040"/>
            <a:ext cx="11504160" cy="4667040"/>
          </a:xfrm>
          <a:prstGeom prst="rect">
            <a:avLst/>
          </a:prstGeom>
          <a:noFill/>
          <a:ln>
            <a:noFill/>
          </a:ln>
        </p:spPr>
        <p:txBody>
          <a:bodyPr spcFirstLastPara="1" wrap="square" lIns="91425" tIns="45700" rIns="91425" bIns="45700" anchor="t" anchorCtr="0">
            <a:normAutofit/>
          </a:bodyPr>
          <a:lstStyle/>
          <a:p>
            <a:pPr marL="228600" marR="0" lvl="0" indent="-228600" algn="just" rtl="0">
              <a:lnSpc>
                <a:spcPct val="90000"/>
              </a:lnSpc>
              <a:spcBef>
                <a:spcPts val="0"/>
              </a:spcBef>
              <a:spcAft>
                <a:spcPts val="0"/>
              </a:spcAft>
              <a:buClr>
                <a:srgbClr val="000000"/>
              </a:buClr>
              <a:buSzPts val="2400"/>
              <a:buFont typeface="Noto Sans Symbols"/>
              <a:buChar char="▪"/>
            </a:pPr>
            <a:r>
              <a:rPr lang="en-IN" sz="2400" b="0" i="0" u="none" strike="noStrike" cap="none">
                <a:solidFill>
                  <a:srgbClr val="000000"/>
                </a:solidFill>
                <a:highlight>
                  <a:srgbClr val="FFFFFF"/>
                </a:highlight>
                <a:latin typeface="Arial"/>
                <a:ea typeface="Arial"/>
                <a:cs typeface="Arial"/>
                <a:sym typeface="Arial"/>
              </a:rPr>
              <a:t>Traditional methods like polls struggle to capture the real time pulse of public opinion during elections . </a:t>
            </a:r>
            <a:endParaRPr sz="2400" b="0" i="0" u="none" strike="noStrike" cap="none">
              <a:solidFill>
                <a:srgbClr val="000000"/>
              </a:solidFill>
              <a:latin typeface="Calibri"/>
              <a:ea typeface="Calibri"/>
              <a:cs typeface="Calibri"/>
              <a:sym typeface="Calibri"/>
            </a:endParaRPr>
          </a:p>
          <a:p>
            <a:pPr marL="0" marR="0" lvl="0" indent="0" algn="just" rtl="0">
              <a:lnSpc>
                <a:spcPct val="90000"/>
              </a:lnSpc>
              <a:spcBef>
                <a:spcPts val="1001"/>
              </a:spcBef>
              <a:spcAft>
                <a:spcPts val="0"/>
              </a:spcAft>
              <a:buSzPts val="1200"/>
              <a:buFont typeface="Arial"/>
              <a:buNone/>
            </a:pPr>
            <a:endParaRPr sz="1200" b="0" i="0" u="none" strike="noStrike" cap="none">
              <a:solidFill>
                <a:srgbClr val="000000"/>
              </a:solidFill>
              <a:latin typeface="Calibri"/>
              <a:ea typeface="Calibri"/>
              <a:cs typeface="Calibri"/>
              <a:sym typeface="Calibri"/>
            </a:endParaRPr>
          </a:p>
          <a:p>
            <a:pPr marL="228600" marR="0" lvl="0" indent="-228600" algn="just" rtl="0">
              <a:lnSpc>
                <a:spcPct val="90000"/>
              </a:lnSpc>
              <a:spcBef>
                <a:spcPts val="1001"/>
              </a:spcBef>
              <a:spcAft>
                <a:spcPts val="0"/>
              </a:spcAft>
              <a:buClr>
                <a:srgbClr val="000000"/>
              </a:buClr>
              <a:buSzPts val="2400"/>
              <a:buFont typeface="Noto Sans Symbols"/>
              <a:buChar char="▪"/>
            </a:pPr>
            <a:r>
              <a:rPr lang="en-IN" sz="2400" b="0" i="0" u="none" strike="noStrike" cap="none">
                <a:solidFill>
                  <a:srgbClr val="000000"/>
                </a:solidFill>
                <a:highlight>
                  <a:srgbClr val="FFFFFF"/>
                </a:highlight>
                <a:latin typeface="Arial"/>
                <a:ea typeface="Arial"/>
                <a:cs typeface="Arial"/>
                <a:sym typeface="Arial"/>
              </a:rPr>
              <a:t>Social media offers a massive dataset , but analysing it efficiently is difficult due to volume , complexity and bias. </a:t>
            </a:r>
            <a:endParaRPr sz="2400" b="0" i="0" u="none" strike="noStrike" cap="none">
              <a:solidFill>
                <a:srgbClr val="000000"/>
              </a:solidFill>
              <a:latin typeface="Calibri"/>
              <a:ea typeface="Calibri"/>
              <a:cs typeface="Calibri"/>
              <a:sym typeface="Calibri"/>
            </a:endParaRPr>
          </a:p>
          <a:p>
            <a:pPr marL="0" marR="0" lvl="0" indent="0" algn="just" rtl="0">
              <a:lnSpc>
                <a:spcPct val="90000"/>
              </a:lnSpc>
              <a:spcBef>
                <a:spcPts val="1001"/>
              </a:spcBef>
              <a:spcAft>
                <a:spcPts val="0"/>
              </a:spcAft>
              <a:buSzPts val="1200"/>
              <a:buFont typeface="Arial"/>
              <a:buNone/>
            </a:pPr>
            <a:endParaRPr sz="1200" b="0" i="0" u="none" strike="noStrike" cap="none">
              <a:solidFill>
                <a:srgbClr val="000000"/>
              </a:solidFill>
              <a:latin typeface="Calibri"/>
              <a:ea typeface="Calibri"/>
              <a:cs typeface="Calibri"/>
              <a:sym typeface="Calibri"/>
            </a:endParaRPr>
          </a:p>
          <a:p>
            <a:pPr marL="228600" marR="0" lvl="0" indent="-228600" algn="just" rtl="0">
              <a:lnSpc>
                <a:spcPct val="90000"/>
              </a:lnSpc>
              <a:spcBef>
                <a:spcPts val="1001"/>
              </a:spcBef>
              <a:spcAft>
                <a:spcPts val="0"/>
              </a:spcAft>
              <a:buClr>
                <a:srgbClr val="000000"/>
              </a:buClr>
              <a:buSzPts val="2400"/>
              <a:buFont typeface="Noto Sans Symbols"/>
              <a:buChar char="▪"/>
            </a:pPr>
            <a:r>
              <a:rPr lang="en-IN" sz="2400" b="0" i="0" u="none" strike="noStrike" cap="none">
                <a:solidFill>
                  <a:srgbClr val="000000"/>
                </a:solidFill>
                <a:highlight>
                  <a:srgbClr val="FFFFFF"/>
                </a:highlight>
                <a:latin typeface="Arial"/>
                <a:ea typeface="Arial"/>
                <a:cs typeface="Arial"/>
                <a:sym typeface="Arial"/>
              </a:rPr>
              <a:t>The proposal is to develop and apply </a:t>
            </a:r>
            <a:r>
              <a:rPr lang="en-IN" sz="2400" b="1" i="1" u="sng" strike="noStrike" cap="none">
                <a:solidFill>
                  <a:srgbClr val="000000"/>
                </a:solidFill>
                <a:highlight>
                  <a:srgbClr val="FFFFFF"/>
                </a:highlight>
              </a:rPr>
              <a:t>advanced NLP techniques like </a:t>
            </a:r>
            <a:r>
              <a:rPr lang="en-IN" sz="2400" b="1" i="1" u="sng" strike="noStrike" cap="none">
                <a:solidFill>
                  <a:srgbClr val="000000"/>
                </a:solidFill>
                <a:highlight>
                  <a:srgbClr val="FFFFFF"/>
                </a:highlight>
                <a:latin typeface="Arial"/>
                <a:ea typeface="Arial"/>
                <a:cs typeface="Arial"/>
                <a:sym typeface="Arial"/>
              </a:rPr>
              <a:t>sentiment analysis</a:t>
            </a:r>
            <a:r>
              <a:rPr lang="en-IN" sz="2400" b="0" i="0" u="none" strike="noStrike" cap="none">
                <a:solidFill>
                  <a:srgbClr val="000000"/>
                </a:solidFill>
                <a:highlight>
                  <a:srgbClr val="FFFFFF"/>
                </a:highlight>
                <a:latin typeface="Arial"/>
                <a:ea typeface="Arial"/>
                <a:cs typeface="Arial"/>
                <a:sym typeface="Arial"/>
              </a:rPr>
              <a:t> to automatically classify and analyse opinions expressed in election-related tweets. </a:t>
            </a:r>
            <a:endParaRPr sz="2400" b="0" i="0" u="none" strike="noStrike" cap="none">
              <a:solidFill>
                <a:srgbClr val="000000"/>
              </a:solidFill>
              <a:latin typeface="Calibri"/>
              <a:ea typeface="Calibri"/>
              <a:cs typeface="Calibri"/>
              <a:sym typeface="Calibri"/>
            </a:endParaRPr>
          </a:p>
          <a:p>
            <a:pPr marL="0" marR="0" lvl="0" indent="0" algn="just" rtl="0">
              <a:lnSpc>
                <a:spcPct val="90000"/>
              </a:lnSpc>
              <a:spcBef>
                <a:spcPts val="1001"/>
              </a:spcBef>
              <a:spcAft>
                <a:spcPts val="0"/>
              </a:spcAft>
              <a:buSzPts val="1200"/>
              <a:buFont typeface="Arial"/>
              <a:buNone/>
            </a:pPr>
            <a:endParaRPr sz="1200" b="0" i="0" u="none" strike="noStrike" cap="none">
              <a:solidFill>
                <a:srgbClr val="000000"/>
              </a:solidFill>
              <a:latin typeface="Calibri"/>
              <a:ea typeface="Calibri"/>
              <a:cs typeface="Calibri"/>
              <a:sym typeface="Calibri"/>
            </a:endParaRPr>
          </a:p>
          <a:p>
            <a:pPr marL="228600" marR="0" lvl="0" indent="-228600" algn="just" rtl="0">
              <a:lnSpc>
                <a:spcPct val="90000"/>
              </a:lnSpc>
              <a:spcBef>
                <a:spcPts val="1001"/>
              </a:spcBef>
              <a:spcAft>
                <a:spcPts val="0"/>
              </a:spcAft>
              <a:buClr>
                <a:srgbClr val="000000"/>
              </a:buClr>
              <a:buSzPts val="2400"/>
              <a:buFont typeface="Noto Sans Symbols"/>
              <a:buChar char="▪"/>
            </a:pPr>
            <a:r>
              <a:rPr lang="en-IN" sz="2400" b="0" i="0" u="none" strike="noStrike" cap="none">
                <a:solidFill>
                  <a:srgbClr val="000000"/>
                </a:solidFill>
                <a:highlight>
                  <a:srgbClr val="FFFFFF"/>
                </a:highlight>
                <a:latin typeface="Arial"/>
                <a:ea typeface="Arial"/>
                <a:cs typeface="Arial"/>
                <a:sym typeface="Arial"/>
              </a:rPr>
              <a:t>Sentiment analysis can automatically classify opinions(positive,negative,neutral) expressed in election-related text, offering valuable insights. </a:t>
            </a:r>
            <a:endParaRPr sz="24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689458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4"/>
        <p:cNvGrpSpPr/>
        <p:nvPr/>
      </p:nvGrpSpPr>
      <p:grpSpPr>
        <a:xfrm>
          <a:off x="0" y="0"/>
          <a:ext cx="0" cy="0"/>
          <a:chOff x="0" y="0"/>
          <a:chExt cx="0" cy="0"/>
        </a:xfrm>
      </p:grpSpPr>
      <p:sp>
        <p:nvSpPr>
          <p:cNvPr id="245" name="Google Shape;245;p34"/>
          <p:cNvSpPr/>
          <p:nvPr/>
        </p:nvSpPr>
        <p:spPr>
          <a:xfrm>
            <a:off x="0" y="0"/>
            <a:ext cx="12191760" cy="73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46;p34"/>
          <p:cNvSpPr txBox="1">
            <a:spLocks noGrp="1"/>
          </p:cNvSpPr>
          <p:nvPr>
            <p:ph type="title" idx="4294967295"/>
          </p:nvPr>
        </p:nvSpPr>
        <p:spPr>
          <a:xfrm>
            <a:off x="490680" y="103788"/>
            <a:ext cx="11210400" cy="74448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FFFFFF"/>
              </a:buClr>
              <a:buSzPts val="3200"/>
              <a:buFont typeface="Calibri"/>
              <a:buNone/>
            </a:pPr>
            <a:r>
              <a:rPr lang="en-IN" sz="3200" b="0" i="0" u="none" strike="noStrike" cap="none" dirty="0">
                <a:solidFill>
                  <a:srgbClr val="FFFFFF"/>
                </a:solidFill>
                <a:latin typeface="Calibri"/>
                <a:ea typeface="Calibri"/>
                <a:cs typeface="Calibri"/>
                <a:sym typeface="Calibri"/>
              </a:rPr>
              <a:t>4. Generating the polarity of the tweets</a:t>
            </a:r>
            <a:endParaRPr sz="3200" b="0" i="0" u="none" strike="noStrike" cap="none" dirty="0">
              <a:solidFill>
                <a:srgbClr val="000000"/>
              </a:solidFill>
              <a:latin typeface="Calibri"/>
              <a:ea typeface="Calibri"/>
              <a:cs typeface="Calibri"/>
              <a:sym typeface="Calibri"/>
            </a:endParaRPr>
          </a:p>
        </p:txBody>
      </p:sp>
      <p:pic>
        <p:nvPicPr>
          <p:cNvPr id="3" name="Picture 2" descr="A screenshot of a computer&#10;&#10;Description automatically generated">
            <a:extLst>
              <a:ext uri="{FF2B5EF4-FFF2-40B4-BE49-F238E27FC236}">
                <a16:creationId xmlns:a16="http://schemas.microsoft.com/office/drawing/2014/main" id="{58797900-B041-E270-9F4F-4C9A814B717A}"/>
              </a:ext>
            </a:extLst>
          </p:cNvPr>
          <p:cNvPicPr>
            <a:picLocks noChangeAspect="1"/>
          </p:cNvPicPr>
          <p:nvPr/>
        </p:nvPicPr>
        <p:blipFill>
          <a:blip r:embed="rId3"/>
          <a:stretch>
            <a:fillRect/>
          </a:stretch>
        </p:blipFill>
        <p:spPr>
          <a:xfrm>
            <a:off x="620899" y="952056"/>
            <a:ext cx="10950201" cy="5672401"/>
          </a:xfrm>
          <a:prstGeom prst="rect">
            <a:avLst/>
          </a:prstGeom>
        </p:spPr>
      </p:pic>
    </p:spTree>
    <p:extLst>
      <p:ext uri="{BB962C8B-B14F-4D97-AF65-F5344CB8AC3E}">
        <p14:creationId xmlns:p14="http://schemas.microsoft.com/office/powerpoint/2010/main" val="980018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4"/>
        <p:cNvGrpSpPr/>
        <p:nvPr/>
      </p:nvGrpSpPr>
      <p:grpSpPr>
        <a:xfrm>
          <a:off x="0" y="0"/>
          <a:ext cx="0" cy="0"/>
          <a:chOff x="0" y="0"/>
          <a:chExt cx="0" cy="0"/>
        </a:xfrm>
      </p:grpSpPr>
      <p:sp>
        <p:nvSpPr>
          <p:cNvPr id="245" name="Google Shape;245;p34"/>
          <p:cNvSpPr/>
          <p:nvPr/>
        </p:nvSpPr>
        <p:spPr>
          <a:xfrm>
            <a:off x="0" y="0"/>
            <a:ext cx="12191760" cy="73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46;p34"/>
          <p:cNvSpPr txBox="1">
            <a:spLocks noGrp="1"/>
          </p:cNvSpPr>
          <p:nvPr>
            <p:ph type="title" idx="4294967295"/>
          </p:nvPr>
        </p:nvSpPr>
        <p:spPr>
          <a:xfrm>
            <a:off x="490680" y="103788"/>
            <a:ext cx="11210400" cy="74448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FFFFFF"/>
              </a:buClr>
              <a:buSzPts val="3200"/>
              <a:buFont typeface="Calibri"/>
              <a:buNone/>
            </a:pPr>
            <a:r>
              <a:rPr lang="en-IN" sz="3200" b="0" i="0" u="none" strike="noStrike" cap="none" dirty="0">
                <a:solidFill>
                  <a:srgbClr val="FFFFFF"/>
                </a:solidFill>
                <a:latin typeface="Calibri"/>
                <a:ea typeface="Calibri"/>
                <a:cs typeface="Calibri"/>
                <a:sym typeface="Calibri"/>
              </a:rPr>
              <a:t>4. Generating the polarity of the tweets</a:t>
            </a:r>
            <a:endParaRPr sz="3200" b="0" i="0" u="none" strike="noStrike" cap="none" dirty="0">
              <a:solidFill>
                <a:srgbClr val="000000"/>
              </a:solidFill>
              <a:latin typeface="Calibri"/>
              <a:ea typeface="Calibri"/>
              <a:cs typeface="Calibri"/>
              <a:sym typeface="Calibri"/>
            </a:endParaRPr>
          </a:p>
        </p:txBody>
      </p:sp>
      <p:pic>
        <p:nvPicPr>
          <p:cNvPr id="3" name="Picture 2" descr="A screen shot of a computer screen&#10;&#10;Description automatically generated">
            <a:extLst>
              <a:ext uri="{FF2B5EF4-FFF2-40B4-BE49-F238E27FC236}">
                <a16:creationId xmlns:a16="http://schemas.microsoft.com/office/drawing/2014/main" id="{8358AA99-8F4B-ADA6-72FD-960B0E4C3D08}"/>
              </a:ext>
            </a:extLst>
          </p:cNvPr>
          <p:cNvPicPr>
            <a:picLocks noChangeAspect="1"/>
          </p:cNvPicPr>
          <p:nvPr/>
        </p:nvPicPr>
        <p:blipFill>
          <a:blip r:embed="rId3"/>
          <a:stretch>
            <a:fillRect/>
          </a:stretch>
        </p:blipFill>
        <p:spPr>
          <a:xfrm>
            <a:off x="490680" y="736200"/>
            <a:ext cx="11210400" cy="6134144"/>
          </a:xfrm>
          <a:prstGeom prst="rect">
            <a:avLst/>
          </a:prstGeom>
        </p:spPr>
      </p:pic>
    </p:spTree>
    <p:extLst>
      <p:ext uri="{BB962C8B-B14F-4D97-AF65-F5344CB8AC3E}">
        <p14:creationId xmlns:p14="http://schemas.microsoft.com/office/powerpoint/2010/main" val="2390445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1"/>
        <p:cNvGrpSpPr/>
        <p:nvPr/>
      </p:nvGrpSpPr>
      <p:grpSpPr>
        <a:xfrm>
          <a:off x="0" y="0"/>
          <a:ext cx="0" cy="0"/>
          <a:chOff x="0" y="0"/>
          <a:chExt cx="0" cy="0"/>
        </a:xfrm>
      </p:grpSpPr>
      <p:sp>
        <p:nvSpPr>
          <p:cNvPr id="252" name="Google Shape;252;p35"/>
          <p:cNvSpPr/>
          <p:nvPr/>
        </p:nvSpPr>
        <p:spPr>
          <a:xfrm>
            <a:off x="0" y="651600"/>
            <a:ext cx="12191760" cy="73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5"/>
          <p:cNvSpPr/>
          <p:nvPr/>
        </p:nvSpPr>
        <p:spPr>
          <a:xfrm>
            <a:off x="556560" y="643320"/>
            <a:ext cx="11210400" cy="74448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FFFFFF"/>
              </a:buClr>
              <a:buSzPts val="3200"/>
              <a:buFont typeface="Calibri"/>
              <a:buNone/>
            </a:pPr>
            <a:r>
              <a:rPr lang="en-IN" sz="3200" b="0" i="0" u="none" strike="noStrike" cap="none">
                <a:solidFill>
                  <a:srgbClr val="FFFFFF"/>
                </a:solidFill>
                <a:latin typeface="Calibri"/>
                <a:ea typeface="Calibri"/>
                <a:cs typeface="Calibri"/>
                <a:sym typeface="Calibri"/>
              </a:rPr>
              <a:t>5.Categorizing the tweets based on their polarity</a:t>
            </a:r>
            <a:endParaRPr sz="3200" b="0" i="0" u="none" strike="noStrike" cap="none">
              <a:latin typeface="Arial"/>
              <a:ea typeface="Arial"/>
              <a:cs typeface="Arial"/>
              <a:sym typeface="Arial"/>
            </a:endParaRPr>
          </a:p>
        </p:txBody>
      </p:sp>
      <p:sp>
        <p:nvSpPr>
          <p:cNvPr id="255" name="Google Shape;255;p35"/>
          <p:cNvSpPr/>
          <p:nvPr/>
        </p:nvSpPr>
        <p:spPr>
          <a:xfrm>
            <a:off x="295560" y="112680"/>
            <a:ext cx="11661840" cy="51624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800"/>
              <a:buFont typeface="Arial Narrow"/>
              <a:buNone/>
            </a:pPr>
            <a:r>
              <a:rPr lang="en-IN" sz="2800" b="1" i="1" u="sng" strike="noStrike" cap="none">
                <a:solidFill>
                  <a:srgbClr val="000000"/>
                </a:solidFill>
                <a:latin typeface="Arial Narrow"/>
                <a:ea typeface="Arial Narrow"/>
                <a:cs typeface="Arial Narrow"/>
                <a:sym typeface="Arial Narrow"/>
              </a:rPr>
              <a:t>Module 3 – Polarity Mapping</a:t>
            </a:r>
            <a:endParaRPr sz="2800" b="0" i="0" u="none" strike="noStrike" cap="none">
              <a:latin typeface="Arial"/>
              <a:ea typeface="Arial"/>
              <a:cs typeface="Arial"/>
              <a:sym typeface="Arial"/>
            </a:endParaRPr>
          </a:p>
        </p:txBody>
      </p:sp>
      <p:pic>
        <p:nvPicPr>
          <p:cNvPr id="3" name="Picture 2" descr="A screenshot of a computer program&#10;&#10;Description automatically generated">
            <a:extLst>
              <a:ext uri="{FF2B5EF4-FFF2-40B4-BE49-F238E27FC236}">
                <a16:creationId xmlns:a16="http://schemas.microsoft.com/office/drawing/2014/main" id="{981A0F35-3B8B-BEC9-B43E-284E49E59685}"/>
              </a:ext>
            </a:extLst>
          </p:cNvPr>
          <p:cNvPicPr>
            <a:picLocks noChangeAspect="1"/>
          </p:cNvPicPr>
          <p:nvPr/>
        </p:nvPicPr>
        <p:blipFill>
          <a:blip r:embed="rId3"/>
          <a:stretch>
            <a:fillRect/>
          </a:stretch>
        </p:blipFill>
        <p:spPr>
          <a:xfrm>
            <a:off x="908791" y="1732280"/>
            <a:ext cx="10374418" cy="463871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1"/>
        <p:cNvGrpSpPr/>
        <p:nvPr/>
      </p:nvGrpSpPr>
      <p:grpSpPr>
        <a:xfrm>
          <a:off x="0" y="0"/>
          <a:ext cx="0" cy="0"/>
          <a:chOff x="0" y="0"/>
          <a:chExt cx="0" cy="0"/>
        </a:xfrm>
      </p:grpSpPr>
      <p:sp>
        <p:nvSpPr>
          <p:cNvPr id="252" name="Google Shape;252;p35"/>
          <p:cNvSpPr/>
          <p:nvPr/>
        </p:nvSpPr>
        <p:spPr>
          <a:xfrm>
            <a:off x="0" y="-28992"/>
            <a:ext cx="12191760" cy="73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5"/>
          <p:cNvSpPr/>
          <p:nvPr/>
        </p:nvSpPr>
        <p:spPr>
          <a:xfrm>
            <a:off x="490680" y="-16062"/>
            <a:ext cx="11210400" cy="74448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FFFFFF"/>
              </a:buClr>
              <a:buSzPts val="3200"/>
              <a:buFont typeface="Calibri"/>
              <a:buNone/>
            </a:pPr>
            <a:r>
              <a:rPr lang="en-IN" sz="3200" b="0" i="0" u="none" strike="noStrike" cap="none" dirty="0">
                <a:solidFill>
                  <a:srgbClr val="FFFFFF"/>
                </a:solidFill>
                <a:latin typeface="Calibri"/>
                <a:ea typeface="Calibri"/>
                <a:cs typeface="Calibri"/>
                <a:sym typeface="Calibri"/>
              </a:rPr>
              <a:t>5.Categorizing the tweets based on their polarity</a:t>
            </a:r>
            <a:endParaRPr sz="3200" b="0" i="0" u="none" strike="noStrike" cap="none" dirty="0">
              <a:latin typeface="Arial"/>
              <a:ea typeface="Arial"/>
              <a:cs typeface="Arial"/>
              <a:sym typeface="Arial"/>
            </a:endParaRPr>
          </a:p>
        </p:txBody>
      </p:sp>
      <p:sp>
        <p:nvSpPr>
          <p:cNvPr id="4" name="TextBox 3">
            <a:extLst>
              <a:ext uri="{FF2B5EF4-FFF2-40B4-BE49-F238E27FC236}">
                <a16:creationId xmlns:a16="http://schemas.microsoft.com/office/drawing/2014/main" id="{BE3C530E-53A5-57B4-D6FD-20C9F9B01D89}"/>
              </a:ext>
            </a:extLst>
          </p:cNvPr>
          <p:cNvSpPr txBox="1"/>
          <p:nvPr/>
        </p:nvSpPr>
        <p:spPr>
          <a:xfrm>
            <a:off x="10424160" y="-182880"/>
            <a:ext cx="184731" cy="307777"/>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EF1A8EAA-1B1E-F954-1014-A991202E036F}"/>
              </a:ext>
            </a:extLst>
          </p:cNvPr>
          <p:cNvSpPr txBox="1"/>
          <p:nvPr/>
        </p:nvSpPr>
        <p:spPr>
          <a:xfrm>
            <a:off x="8284464" y="-822960"/>
            <a:ext cx="184731" cy="307777"/>
          </a:xfrm>
          <a:prstGeom prst="rect">
            <a:avLst/>
          </a:prstGeom>
          <a:noFill/>
        </p:spPr>
        <p:txBody>
          <a:bodyPr wrap="none" rtlCol="0">
            <a:spAutoFit/>
          </a:bodyPr>
          <a:lstStyle/>
          <a:p>
            <a:endParaRPr lang="en-US" dirty="0"/>
          </a:p>
        </p:txBody>
      </p:sp>
      <p:pic>
        <p:nvPicPr>
          <p:cNvPr id="5" name="Picture 4" descr="A screenshot of a social media post&#10;&#10;Description automatically generated">
            <a:extLst>
              <a:ext uri="{FF2B5EF4-FFF2-40B4-BE49-F238E27FC236}">
                <a16:creationId xmlns:a16="http://schemas.microsoft.com/office/drawing/2014/main" id="{79AC69F1-B3D8-7282-2A2B-1D1DD2DF2BED}"/>
              </a:ext>
            </a:extLst>
          </p:cNvPr>
          <p:cNvPicPr>
            <a:picLocks noChangeAspect="1"/>
          </p:cNvPicPr>
          <p:nvPr/>
        </p:nvPicPr>
        <p:blipFill>
          <a:blip r:embed="rId3"/>
          <a:stretch>
            <a:fillRect/>
          </a:stretch>
        </p:blipFill>
        <p:spPr>
          <a:xfrm>
            <a:off x="658063" y="1010386"/>
            <a:ext cx="10875634" cy="5518496"/>
          </a:xfrm>
          <a:prstGeom prst="rect">
            <a:avLst/>
          </a:prstGeom>
        </p:spPr>
      </p:pic>
    </p:spTree>
    <p:extLst>
      <p:ext uri="{BB962C8B-B14F-4D97-AF65-F5344CB8AC3E}">
        <p14:creationId xmlns:p14="http://schemas.microsoft.com/office/powerpoint/2010/main" val="2825757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1"/>
        <p:cNvGrpSpPr/>
        <p:nvPr/>
      </p:nvGrpSpPr>
      <p:grpSpPr>
        <a:xfrm>
          <a:off x="0" y="0"/>
          <a:ext cx="0" cy="0"/>
          <a:chOff x="0" y="0"/>
          <a:chExt cx="0" cy="0"/>
        </a:xfrm>
      </p:grpSpPr>
      <p:sp>
        <p:nvSpPr>
          <p:cNvPr id="252" name="Google Shape;252;p35"/>
          <p:cNvSpPr/>
          <p:nvPr/>
        </p:nvSpPr>
        <p:spPr>
          <a:xfrm>
            <a:off x="0" y="-28992"/>
            <a:ext cx="12191760" cy="73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5"/>
          <p:cNvSpPr/>
          <p:nvPr/>
        </p:nvSpPr>
        <p:spPr>
          <a:xfrm>
            <a:off x="490680" y="-16062"/>
            <a:ext cx="11210400" cy="74448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FFFFFF"/>
              </a:buClr>
              <a:buSzPts val="3200"/>
              <a:buFont typeface="Calibri"/>
              <a:buNone/>
            </a:pPr>
            <a:r>
              <a:rPr lang="en-IN" sz="3200" b="0" i="0" u="none" strike="noStrike" cap="none" dirty="0">
                <a:solidFill>
                  <a:srgbClr val="FFFFFF"/>
                </a:solidFill>
                <a:latin typeface="Calibri"/>
                <a:ea typeface="Calibri"/>
                <a:cs typeface="Calibri"/>
                <a:sym typeface="Calibri"/>
              </a:rPr>
              <a:t>5.Categorizing the tweets based on their polarity</a:t>
            </a:r>
            <a:endParaRPr sz="3200" b="0" i="0" u="none" strike="noStrike" cap="none" dirty="0">
              <a:latin typeface="Arial"/>
              <a:ea typeface="Arial"/>
              <a:cs typeface="Arial"/>
              <a:sym typeface="Arial"/>
            </a:endParaRPr>
          </a:p>
        </p:txBody>
      </p:sp>
      <p:sp>
        <p:nvSpPr>
          <p:cNvPr id="4" name="TextBox 3">
            <a:extLst>
              <a:ext uri="{FF2B5EF4-FFF2-40B4-BE49-F238E27FC236}">
                <a16:creationId xmlns:a16="http://schemas.microsoft.com/office/drawing/2014/main" id="{BE3C530E-53A5-57B4-D6FD-20C9F9B01D89}"/>
              </a:ext>
            </a:extLst>
          </p:cNvPr>
          <p:cNvSpPr txBox="1"/>
          <p:nvPr/>
        </p:nvSpPr>
        <p:spPr>
          <a:xfrm>
            <a:off x="10424160" y="-182880"/>
            <a:ext cx="184731" cy="307777"/>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EF1A8EAA-1B1E-F954-1014-A991202E036F}"/>
              </a:ext>
            </a:extLst>
          </p:cNvPr>
          <p:cNvSpPr txBox="1"/>
          <p:nvPr/>
        </p:nvSpPr>
        <p:spPr>
          <a:xfrm>
            <a:off x="8284464" y="-822960"/>
            <a:ext cx="184731" cy="307777"/>
          </a:xfrm>
          <a:prstGeom prst="rect">
            <a:avLst/>
          </a:prstGeom>
          <a:noFill/>
        </p:spPr>
        <p:txBody>
          <a:bodyPr wrap="none" rtlCol="0">
            <a:spAutoFit/>
          </a:bodyPr>
          <a:lstStyle/>
          <a:p>
            <a:endParaRPr lang="en-US" dirty="0"/>
          </a:p>
        </p:txBody>
      </p:sp>
      <p:pic>
        <p:nvPicPr>
          <p:cNvPr id="2" name="Picture 1" descr="A screenshot of a computer&#10;&#10;Description automatically generated">
            <a:extLst>
              <a:ext uri="{FF2B5EF4-FFF2-40B4-BE49-F238E27FC236}">
                <a16:creationId xmlns:a16="http://schemas.microsoft.com/office/drawing/2014/main" id="{8B03A963-6736-6784-AFA8-0B46F8EE48E1}"/>
              </a:ext>
            </a:extLst>
          </p:cNvPr>
          <p:cNvPicPr>
            <a:picLocks noChangeAspect="1"/>
          </p:cNvPicPr>
          <p:nvPr/>
        </p:nvPicPr>
        <p:blipFill>
          <a:blip r:embed="rId3"/>
          <a:stretch>
            <a:fillRect/>
          </a:stretch>
        </p:blipFill>
        <p:spPr>
          <a:xfrm>
            <a:off x="674794" y="861096"/>
            <a:ext cx="10842171" cy="5706404"/>
          </a:xfrm>
          <a:prstGeom prst="rect">
            <a:avLst/>
          </a:prstGeom>
        </p:spPr>
      </p:pic>
    </p:spTree>
    <p:extLst>
      <p:ext uri="{BB962C8B-B14F-4D97-AF65-F5344CB8AC3E}">
        <p14:creationId xmlns:p14="http://schemas.microsoft.com/office/powerpoint/2010/main" val="22459335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9"/>
        <p:cNvGrpSpPr/>
        <p:nvPr/>
      </p:nvGrpSpPr>
      <p:grpSpPr>
        <a:xfrm>
          <a:off x="0" y="0"/>
          <a:ext cx="0" cy="0"/>
          <a:chOff x="0" y="0"/>
          <a:chExt cx="0" cy="0"/>
        </a:xfrm>
      </p:grpSpPr>
      <p:sp>
        <p:nvSpPr>
          <p:cNvPr id="260" name="Google Shape;260;p36"/>
          <p:cNvSpPr/>
          <p:nvPr/>
        </p:nvSpPr>
        <p:spPr>
          <a:xfrm>
            <a:off x="0" y="651600"/>
            <a:ext cx="12191760" cy="73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6"/>
          <p:cNvSpPr txBox="1">
            <a:spLocks noGrp="1"/>
          </p:cNvSpPr>
          <p:nvPr>
            <p:ph type="title" idx="4294967295"/>
          </p:nvPr>
        </p:nvSpPr>
        <p:spPr>
          <a:xfrm>
            <a:off x="556560" y="643320"/>
            <a:ext cx="11210400" cy="744480"/>
          </a:xfrm>
          <a:prstGeom prst="rect">
            <a:avLst/>
          </a:prstGeom>
          <a:noFill/>
          <a:ln>
            <a:noFill/>
          </a:ln>
        </p:spPr>
        <p:txBody>
          <a:bodyPr spcFirstLastPara="1" wrap="square" lIns="91425" tIns="45700" rIns="91425" bIns="45700" anchor="ctr" anchorCtr="0">
            <a:normAutofit fontScale="94000"/>
          </a:bodyPr>
          <a:lstStyle/>
          <a:p>
            <a:pPr marL="0" marR="0" lvl="0" indent="0" algn="ctr" rtl="0">
              <a:lnSpc>
                <a:spcPct val="90000"/>
              </a:lnSpc>
              <a:spcBef>
                <a:spcPts val="0"/>
              </a:spcBef>
              <a:spcAft>
                <a:spcPts val="0"/>
              </a:spcAft>
              <a:buClr>
                <a:srgbClr val="FFFFFF"/>
              </a:buClr>
              <a:buSzPct val="100000"/>
              <a:buFont typeface="Arial"/>
              <a:buNone/>
            </a:pPr>
            <a:r>
              <a:rPr lang="en-IN" sz="2400" b="0" i="0" u="none" strike="noStrike" cap="none">
                <a:solidFill>
                  <a:srgbClr val="FFFFFF"/>
                </a:solidFill>
                <a:latin typeface="Arial"/>
                <a:ea typeface="Arial"/>
                <a:cs typeface="Arial"/>
                <a:sym typeface="Arial"/>
              </a:rPr>
              <a:t>6.Removing Tweets with Neutral Polarity</a:t>
            </a:r>
            <a:br>
              <a:rPr lang="en-IN" sz="2400" b="0" i="0" u="none" strike="noStrike" cap="none"/>
            </a:br>
            <a:endParaRPr sz="2400" b="0" i="0" u="none" strike="noStrike" cap="none">
              <a:solidFill>
                <a:srgbClr val="000000"/>
              </a:solidFill>
              <a:latin typeface="Calibri"/>
              <a:ea typeface="Calibri"/>
              <a:cs typeface="Calibri"/>
              <a:sym typeface="Calibri"/>
            </a:endParaRPr>
          </a:p>
        </p:txBody>
      </p:sp>
      <p:pic>
        <p:nvPicPr>
          <p:cNvPr id="262" name="Google Shape;262;p36" descr="A screenshot of a computer code&#10;&#10;Description automatically generated"/>
          <p:cNvPicPr preferRelativeResize="0"/>
          <p:nvPr/>
        </p:nvPicPr>
        <p:blipFill rotWithShape="1">
          <a:blip r:embed="rId3">
            <a:alphaModFix/>
          </a:blip>
          <a:srcRect/>
          <a:stretch/>
        </p:blipFill>
        <p:spPr>
          <a:xfrm>
            <a:off x="1470600" y="1675080"/>
            <a:ext cx="9250560" cy="4393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6"/>
        <p:cNvGrpSpPr/>
        <p:nvPr/>
      </p:nvGrpSpPr>
      <p:grpSpPr>
        <a:xfrm>
          <a:off x="0" y="0"/>
          <a:ext cx="0" cy="0"/>
          <a:chOff x="0" y="0"/>
          <a:chExt cx="0" cy="0"/>
        </a:xfrm>
      </p:grpSpPr>
      <p:sp>
        <p:nvSpPr>
          <p:cNvPr id="267" name="Google Shape;267;p37"/>
          <p:cNvSpPr/>
          <p:nvPr/>
        </p:nvSpPr>
        <p:spPr>
          <a:xfrm>
            <a:off x="0" y="651600"/>
            <a:ext cx="12191760" cy="73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7"/>
          <p:cNvSpPr txBox="1">
            <a:spLocks noGrp="1"/>
          </p:cNvSpPr>
          <p:nvPr>
            <p:ph type="title" idx="4294967295"/>
          </p:nvPr>
        </p:nvSpPr>
        <p:spPr>
          <a:xfrm>
            <a:off x="556560" y="643320"/>
            <a:ext cx="11210400" cy="74448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FFFFFF"/>
              </a:buClr>
              <a:buSzPts val="2200"/>
              <a:buFont typeface="Arial"/>
              <a:buNone/>
            </a:pPr>
            <a:r>
              <a:rPr lang="en-IN" sz="2200" b="0" i="0" u="none" strike="noStrike" cap="none">
                <a:solidFill>
                  <a:srgbClr val="FFFFFF"/>
                </a:solidFill>
                <a:latin typeface="Arial"/>
                <a:ea typeface="Arial"/>
                <a:cs typeface="Arial"/>
                <a:sym typeface="Arial"/>
              </a:rPr>
              <a:t>7.Droping the indices of the tweets with Neutral Polarity</a:t>
            </a:r>
            <a:br>
              <a:rPr lang="en-IN" sz="2200" b="0" i="0" u="none" strike="noStrike" cap="none"/>
            </a:br>
            <a:endParaRPr sz="2200" b="0" i="0" u="none" strike="noStrike" cap="none">
              <a:solidFill>
                <a:srgbClr val="000000"/>
              </a:solidFill>
              <a:latin typeface="Calibri"/>
              <a:ea typeface="Calibri"/>
              <a:cs typeface="Calibri"/>
              <a:sym typeface="Calibri"/>
            </a:endParaRPr>
          </a:p>
        </p:txBody>
      </p:sp>
      <p:pic>
        <p:nvPicPr>
          <p:cNvPr id="269" name="Google Shape;269;p37" descr="A screenshot of a computer code&#10;&#10;Description automatically generated"/>
          <p:cNvPicPr preferRelativeResize="0"/>
          <p:nvPr/>
        </p:nvPicPr>
        <p:blipFill rotWithShape="1">
          <a:blip r:embed="rId3">
            <a:alphaModFix/>
          </a:blip>
          <a:srcRect/>
          <a:stretch/>
        </p:blipFill>
        <p:spPr>
          <a:xfrm>
            <a:off x="1302480" y="1686600"/>
            <a:ext cx="9586440" cy="498492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p38"/>
          <p:cNvSpPr/>
          <p:nvPr/>
        </p:nvSpPr>
        <p:spPr>
          <a:xfrm>
            <a:off x="0" y="651600"/>
            <a:ext cx="12191760" cy="73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8"/>
          <p:cNvSpPr txBox="1">
            <a:spLocks noGrp="1"/>
          </p:cNvSpPr>
          <p:nvPr>
            <p:ph type="title" idx="4294967295"/>
          </p:nvPr>
        </p:nvSpPr>
        <p:spPr>
          <a:xfrm>
            <a:off x="556560" y="643320"/>
            <a:ext cx="11210400" cy="74448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FFFFFF"/>
              </a:buClr>
              <a:buSzPts val="3200"/>
              <a:buFont typeface="Calibri"/>
              <a:buNone/>
            </a:pPr>
            <a:r>
              <a:rPr lang="en-IN" sz="3200" b="0" i="0" u="none" strike="noStrike" cap="none" dirty="0">
                <a:solidFill>
                  <a:srgbClr val="FFFFFF"/>
                </a:solidFill>
                <a:latin typeface="Calibri"/>
                <a:ea typeface="Calibri"/>
                <a:cs typeface="Calibri"/>
                <a:sym typeface="Calibri"/>
              </a:rPr>
              <a:t>8.Final data set after removing neutral polarity tweets</a:t>
            </a:r>
            <a:endParaRPr sz="3200" b="0" i="0" u="none" strike="noStrike" cap="none" dirty="0">
              <a:solidFill>
                <a:srgbClr val="000000"/>
              </a:solidFill>
              <a:latin typeface="Calibri"/>
              <a:ea typeface="Calibri"/>
              <a:cs typeface="Calibri"/>
              <a:sym typeface="Calibri"/>
            </a:endParaRPr>
          </a:p>
        </p:txBody>
      </p:sp>
      <p:pic>
        <p:nvPicPr>
          <p:cNvPr id="276" name="Google Shape;276;p38" descr="A white rectangular object with a red and black stripe&#10;&#10;Description automatically generated with medium confidence"/>
          <p:cNvPicPr preferRelativeResize="0"/>
          <p:nvPr/>
        </p:nvPicPr>
        <p:blipFill rotWithShape="1">
          <a:blip r:embed="rId3">
            <a:alphaModFix/>
          </a:blip>
          <a:srcRect/>
          <a:stretch/>
        </p:blipFill>
        <p:spPr>
          <a:xfrm>
            <a:off x="643320" y="2931840"/>
            <a:ext cx="11275200" cy="194472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p38"/>
          <p:cNvSpPr/>
          <p:nvPr/>
        </p:nvSpPr>
        <p:spPr>
          <a:xfrm>
            <a:off x="0" y="651600"/>
            <a:ext cx="12191760" cy="73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8"/>
          <p:cNvSpPr txBox="1">
            <a:spLocks noGrp="1"/>
          </p:cNvSpPr>
          <p:nvPr>
            <p:ph type="title" idx="4294967295"/>
          </p:nvPr>
        </p:nvSpPr>
        <p:spPr>
          <a:xfrm>
            <a:off x="556560" y="643320"/>
            <a:ext cx="11210400" cy="74448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FFFFFF"/>
              </a:buClr>
              <a:buSzPts val="3200"/>
              <a:buFont typeface="Calibri"/>
              <a:buNone/>
            </a:pPr>
            <a:r>
              <a:rPr lang="en-IN" sz="3200" b="0" i="0" u="none" strike="noStrike" cap="none" dirty="0">
                <a:solidFill>
                  <a:srgbClr val="FFFFFF"/>
                </a:solidFill>
                <a:latin typeface="Calibri"/>
                <a:ea typeface="Calibri"/>
                <a:cs typeface="Calibri"/>
                <a:sym typeface="Calibri"/>
              </a:rPr>
              <a:t>9.Prediction about Indian election</a:t>
            </a:r>
            <a:endParaRPr sz="3200" b="0" i="0" u="none" strike="noStrike" cap="none" dirty="0">
              <a:solidFill>
                <a:srgbClr val="000000"/>
              </a:solidFill>
              <a:latin typeface="Calibri"/>
              <a:ea typeface="Calibri"/>
              <a:cs typeface="Calibri"/>
              <a:sym typeface="Calibri"/>
            </a:endParaRPr>
          </a:p>
        </p:txBody>
      </p:sp>
      <p:pic>
        <p:nvPicPr>
          <p:cNvPr id="3" name="Picture 2" descr="A screenshot of a computer program&#10;&#10;Description automatically generated">
            <a:extLst>
              <a:ext uri="{FF2B5EF4-FFF2-40B4-BE49-F238E27FC236}">
                <a16:creationId xmlns:a16="http://schemas.microsoft.com/office/drawing/2014/main" id="{A571D198-5799-2511-1BA4-1C121329852C}"/>
              </a:ext>
            </a:extLst>
          </p:cNvPr>
          <p:cNvPicPr>
            <a:picLocks noChangeAspect="1"/>
          </p:cNvPicPr>
          <p:nvPr/>
        </p:nvPicPr>
        <p:blipFill>
          <a:blip r:embed="rId3"/>
          <a:stretch>
            <a:fillRect/>
          </a:stretch>
        </p:blipFill>
        <p:spPr>
          <a:xfrm>
            <a:off x="702258" y="2017374"/>
            <a:ext cx="11063970" cy="3954218"/>
          </a:xfrm>
          <a:prstGeom prst="rect">
            <a:avLst/>
          </a:prstGeom>
        </p:spPr>
      </p:pic>
      <p:sp>
        <p:nvSpPr>
          <p:cNvPr id="4" name="TextBox 3">
            <a:extLst>
              <a:ext uri="{FF2B5EF4-FFF2-40B4-BE49-F238E27FC236}">
                <a16:creationId xmlns:a16="http://schemas.microsoft.com/office/drawing/2014/main" id="{D87D997F-7860-E5C1-AA3F-B3AF8A8E0773}"/>
              </a:ext>
            </a:extLst>
          </p:cNvPr>
          <p:cNvSpPr txBox="1"/>
          <p:nvPr/>
        </p:nvSpPr>
        <p:spPr>
          <a:xfrm>
            <a:off x="0" y="0"/>
            <a:ext cx="12191760" cy="461665"/>
          </a:xfrm>
          <a:prstGeom prst="rect">
            <a:avLst/>
          </a:prstGeom>
          <a:noFill/>
        </p:spPr>
        <p:txBody>
          <a:bodyPr wrap="square" rtlCol="0">
            <a:spAutoFit/>
          </a:bodyPr>
          <a:lstStyle/>
          <a:p>
            <a:pPr algn="ctr"/>
            <a:r>
              <a:rPr lang="en-US" sz="2400" b="1" i="1" u="sng" dirty="0"/>
              <a:t>MODULE 4 - PREDICTION</a:t>
            </a:r>
          </a:p>
        </p:txBody>
      </p:sp>
    </p:spTree>
    <p:extLst>
      <p:ext uri="{BB962C8B-B14F-4D97-AF65-F5344CB8AC3E}">
        <p14:creationId xmlns:p14="http://schemas.microsoft.com/office/powerpoint/2010/main" val="3493266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p38"/>
          <p:cNvSpPr/>
          <p:nvPr/>
        </p:nvSpPr>
        <p:spPr>
          <a:xfrm>
            <a:off x="0" y="651600"/>
            <a:ext cx="12191760" cy="73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8"/>
          <p:cNvSpPr txBox="1">
            <a:spLocks noGrp="1"/>
          </p:cNvSpPr>
          <p:nvPr>
            <p:ph type="title" idx="4294967295"/>
          </p:nvPr>
        </p:nvSpPr>
        <p:spPr>
          <a:xfrm>
            <a:off x="556560" y="643320"/>
            <a:ext cx="11210400" cy="74448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FFFFFF"/>
              </a:buClr>
              <a:buSzPts val="3200"/>
              <a:buFont typeface="Calibri"/>
              <a:buNone/>
            </a:pPr>
            <a:r>
              <a:rPr lang="en-IN" sz="3200" b="0" i="0" u="none" strike="noStrike" cap="none" dirty="0">
                <a:solidFill>
                  <a:srgbClr val="FFFFFF"/>
                </a:solidFill>
                <a:latin typeface="Calibri"/>
                <a:ea typeface="Calibri"/>
                <a:cs typeface="Calibri"/>
                <a:sym typeface="Calibri"/>
              </a:rPr>
              <a:t>9.Prediction about Indian election</a:t>
            </a:r>
            <a:endParaRPr sz="3200" b="0" i="0" u="none" strike="noStrike" cap="none" dirty="0">
              <a:solidFill>
                <a:srgbClr val="000000"/>
              </a:solidFill>
              <a:latin typeface="Calibri"/>
              <a:ea typeface="Calibri"/>
              <a:cs typeface="Calibri"/>
              <a:sym typeface="Calibri"/>
            </a:endParaRPr>
          </a:p>
        </p:txBody>
      </p:sp>
      <p:pic>
        <p:nvPicPr>
          <p:cNvPr id="4" name="Picture 3" descr="A screenshot of a computer&#10;&#10;Description automatically generated">
            <a:extLst>
              <a:ext uri="{FF2B5EF4-FFF2-40B4-BE49-F238E27FC236}">
                <a16:creationId xmlns:a16="http://schemas.microsoft.com/office/drawing/2014/main" id="{71DB685B-95B4-91B3-8E34-0C24D882A9ED}"/>
              </a:ext>
            </a:extLst>
          </p:cNvPr>
          <p:cNvPicPr>
            <a:picLocks noChangeAspect="1"/>
          </p:cNvPicPr>
          <p:nvPr/>
        </p:nvPicPr>
        <p:blipFill>
          <a:blip r:embed="rId3"/>
          <a:stretch>
            <a:fillRect/>
          </a:stretch>
        </p:blipFill>
        <p:spPr>
          <a:xfrm>
            <a:off x="993635" y="1396080"/>
            <a:ext cx="10204489" cy="5503480"/>
          </a:xfrm>
          <a:prstGeom prst="rect">
            <a:avLst/>
          </a:prstGeom>
        </p:spPr>
      </p:pic>
    </p:spTree>
    <p:extLst>
      <p:ext uri="{BB962C8B-B14F-4D97-AF65-F5344CB8AC3E}">
        <p14:creationId xmlns:p14="http://schemas.microsoft.com/office/powerpoint/2010/main" val="2116507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9"/>
          <p:cNvSpPr txBox="1">
            <a:spLocks noGrp="1"/>
          </p:cNvSpPr>
          <p:nvPr>
            <p:ph type="title" idx="4294967295"/>
          </p:nvPr>
        </p:nvSpPr>
        <p:spPr>
          <a:xfrm>
            <a:off x="549000" y="0"/>
            <a:ext cx="10515240" cy="132516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000000"/>
              </a:buClr>
              <a:buSzPts val="4000"/>
              <a:buFont typeface="Arial Narrow"/>
              <a:buNone/>
            </a:pPr>
            <a:r>
              <a:rPr lang="en-IN" sz="4000" b="1" i="1" u="sng" strike="noStrike" cap="none">
                <a:solidFill>
                  <a:srgbClr val="000000"/>
                </a:solidFill>
                <a:latin typeface="Arial Narrow"/>
                <a:ea typeface="Arial Narrow"/>
                <a:cs typeface="Arial Narrow"/>
                <a:sym typeface="Arial Narrow"/>
              </a:rPr>
              <a:t>OBJECTIVES</a:t>
            </a:r>
            <a:endParaRPr sz="4000" b="0" i="0" u="none" strike="noStrike" cap="none">
              <a:solidFill>
                <a:srgbClr val="000000"/>
              </a:solidFill>
              <a:latin typeface="Calibri"/>
              <a:ea typeface="Calibri"/>
              <a:cs typeface="Calibri"/>
              <a:sym typeface="Calibri"/>
            </a:endParaRPr>
          </a:p>
        </p:txBody>
      </p:sp>
      <p:sp>
        <p:nvSpPr>
          <p:cNvPr id="204" name="Google Shape;204;p29"/>
          <p:cNvSpPr txBox="1">
            <a:spLocks noGrp="1"/>
          </p:cNvSpPr>
          <p:nvPr>
            <p:ph type="body" idx="4294967295"/>
          </p:nvPr>
        </p:nvSpPr>
        <p:spPr>
          <a:xfrm>
            <a:off x="549000" y="1011200"/>
            <a:ext cx="10515300" cy="5572200"/>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SzPts val="2400"/>
              <a:buFont typeface="Arial"/>
              <a:buNone/>
            </a:pPr>
            <a:endParaRPr sz="2300" b="0" i="0" u="none" strike="noStrike" cap="none" dirty="0">
              <a:solidFill>
                <a:srgbClr val="000000"/>
              </a:solidFill>
              <a:latin typeface="Calibri"/>
              <a:ea typeface="Calibri"/>
              <a:cs typeface="Calibri"/>
              <a:sym typeface="Calibri"/>
            </a:endParaRPr>
          </a:p>
          <a:p>
            <a:pPr marL="0" marR="0" lvl="0" indent="0" algn="just" rtl="0">
              <a:lnSpc>
                <a:spcPct val="90000"/>
              </a:lnSpc>
              <a:spcBef>
                <a:spcPts val="1001"/>
              </a:spcBef>
              <a:spcAft>
                <a:spcPts val="0"/>
              </a:spcAft>
              <a:buNone/>
            </a:pPr>
            <a:r>
              <a:rPr lang="en-IN" sz="2100" b="1" i="1" dirty="0">
                <a:highlight>
                  <a:srgbClr val="FFFFFF"/>
                </a:highlight>
              </a:rPr>
              <a:t>General objectives</a:t>
            </a:r>
            <a:endParaRPr sz="2100" b="1" i="1" dirty="0">
              <a:highlight>
                <a:srgbClr val="FFFFFF"/>
              </a:highlight>
            </a:endParaRPr>
          </a:p>
          <a:p>
            <a:pPr marL="457200" marR="0" lvl="0" indent="-361950" algn="just" rtl="0">
              <a:lnSpc>
                <a:spcPct val="90000"/>
              </a:lnSpc>
              <a:spcBef>
                <a:spcPts val="1001"/>
              </a:spcBef>
              <a:spcAft>
                <a:spcPts val="0"/>
              </a:spcAft>
              <a:buClr>
                <a:srgbClr val="000000"/>
              </a:buClr>
              <a:buSzPts val="2100"/>
              <a:buFont typeface="Arial"/>
              <a:buChar char="●"/>
            </a:pPr>
            <a:r>
              <a:rPr lang="en-IN" sz="2100" b="0" i="0" u="none" strike="noStrike" cap="none" dirty="0">
                <a:solidFill>
                  <a:srgbClr val="000000"/>
                </a:solidFill>
                <a:highlight>
                  <a:srgbClr val="FFFFFF"/>
                </a:highlight>
                <a:latin typeface="Arial"/>
                <a:ea typeface="Arial"/>
                <a:cs typeface="Arial"/>
                <a:sym typeface="Arial"/>
              </a:rPr>
              <a:t>Understanding public opinion </a:t>
            </a:r>
            <a:endParaRPr sz="1700" b="0" i="0" u="none" strike="noStrike" cap="none" dirty="0">
              <a:solidFill>
                <a:srgbClr val="000000"/>
              </a:solidFill>
              <a:latin typeface="Calibri"/>
              <a:ea typeface="Calibri"/>
              <a:cs typeface="Calibri"/>
              <a:sym typeface="Calibri"/>
            </a:endParaRPr>
          </a:p>
          <a:p>
            <a:pPr marL="457200" marR="0" lvl="0" indent="-361950" algn="just" rtl="0">
              <a:lnSpc>
                <a:spcPct val="90000"/>
              </a:lnSpc>
              <a:spcBef>
                <a:spcPts val="0"/>
              </a:spcBef>
              <a:spcAft>
                <a:spcPts val="0"/>
              </a:spcAft>
              <a:buClr>
                <a:srgbClr val="000000"/>
              </a:buClr>
              <a:buSzPts val="2100"/>
              <a:buFont typeface="Arial"/>
              <a:buChar char="●"/>
            </a:pPr>
            <a:r>
              <a:rPr lang="en-IN" sz="2100" b="0" i="0" u="none" strike="noStrike" cap="none" dirty="0">
                <a:solidFill>
                  <a:srgbClr val="000000"/>
                </a:solidFill>
                <a:highlight>
                  <a:srgbClr val="FFFFFF"/>
                </a:highlight>
                <a:latin typeface="Arial"/>
                <a:ea typeface="Arial"/>
                <a:cs typeface="Arial"/>
                <a:sym typeface="Arial"/>
              </a:rPr>
              <a:t>Predicting election outcomes</a:t>
            </a:r>
            <a:endParaRPr sz="2100" b="0" i="0" u="none" strike="noStrike" cap="none" dirty="0">
              <a:solidFill>
                <a:srgbClr val="000000"/>
              </a:solidFill>
              <a:latin typeface="Calibri"/>
              <a:ea typeface="Calibri"/>
              <a:cs typeface="Calibri"/>
              <a:sym typeface="Calibri"/>
            </a:endParaRPr>
          </a:p>
          <a:p>
            <a:pPr marL="457200" marR="0" lvl="0" indent="-361950" algn="just" rtl="0">
              <a:lnSpc>
                <a:spcPct val="90000"/>
              </a:lnSpc>
              <a:spcBef>
                <a:spcPts val="0"/>
              </a:spcBef>
              <a:spcAft>
                <a:spcPts val="0"/>
              </a:spcAft>
              <a:buClr>
                <a:srgbClr val="000000"/>
              </a:buClr>
              <a:buSzPts val="2100"/>
              <a:buFont typeface="Arial"/>
              <a:buChar char="●"/>
            </a:pPr>
            <a:r>
              <a:rPr lang="en-IN" sz="2100" b="0" i="0" u="none" strike="noStrike" cap="none" dirty="0">
                <a:solidFill>
                  <a:srgbClr val="000000"/>
                </a:solidFill>
                <a:highlight>
                  <a:srgbClr val="FFFFFF"/>
                </a:highlight>
                <a:latin typeface="Arial"/>
                <a:ea typeface="Arial"/>
                <a:cs typeface="Arial"/>
                <a:sym typeface="Arial"/>
              </a:rPr>
              <a:t>Enhancing democratic processes</a:t>
            </a:r>
            <a:endParaRPr sz="2100" dirty="0">
              <a:latin typeface="Calibri"/>
              <a:ea typeface="Calibri"/>
              <a:cs typeface="Calibri"/>
              <a:sym typeface="Calibri"/>
            </a:endParaRPr>
          </a:p>
          <a:p>
            <a:pPr marL="457200" marR="0" lvl="0" indent="0" algn="just" rtl="0">
              <a:lnSpc>
                <a:spcPct val="90000"/>
              </a:lnSpc>
              <a:spcBef>
                <a:spcPts val="1001"/>
              </a:spcBef>
              <a:spcAft>
                <a:spcPts val="0"/>
              </a:spcAft>
              <a:buNone/>
            </a:pPr>
            <a:endParaRPr sz="2100" dirty="0">
              <a:latin typeface="Calibri"/>
              <a:ea typeface="Calibri"/>
              <a:cs typeface="Calibri"/>
              <a:sym typeface="Calibri"/>
            </a:endParaRPr>
          </a:p>
          <a:p>
            <a:pPr marL="0" marR="0" lvl="0" indent="0" algn="just" rtl="0">
              <a:lnSpc>
                <a:spcPct val="90000"/>
              </a:lnSpc>
              <a:spcBef>
                <a:spcPts val="1001"/>
              </a:spcBef>
              <a:spcAft>
                <a:spcPts val="0"/>
              </a:spcAft>
              <a:buNone/>
            </a:pPr>
            <a:r>
              <a:rPr lang="en-IN" sz="2100" b="1" i="1" dirty="0">
                <a:highlight>
                  <a:srgbClr val="FFFFFF"/>
                </a:highlight>
              </a:rPr>
              <a:t>Specific objectives</a:t>
            </a:r>
            <a:endParaRPr sz="2100" b="1" i="1" u="none" strike="noStrike" cap="none" dirty="0">
              <a:solidFill>
                <a:srgbClr val="000000"/>
              </a:solidFill>
              <a:highlight>
                <a:srgbClr val="FFFFFF"/>
              </a:highlight>
            </a:endParaRPr>
          </a:p>
          <a:p>
            <a:pPr marL="457200" lvl="0" indent="-361950" algn="just" rtl="0">
              <a:lnSpc>
                <a:spcPct val="90000"/>
              </a:lnSpc>
              <a:spcBef>
                <a:spcPts val="1001"/>
              </a:spcBef>
              <a:spcAft>
                <a:spcPts val="0"/>
              </a:spcAft>
              <a:buSzPts val="2100"/>
              <a:buChar char="●"/>
            </a:pPr>
            <a:r>
              <a:rPr lang="en-IN" sz="2100" dirty="0">
                <a:highlight>
                  <a:srgbClr val="FFFFFF"/>
                </a:highlight>
              </a:rPr>
              <a:t>Identify and categorize the key issues driving public sentiment for each candidate or party.</a:t>
            </a:r>
            <a:endParaRPr sz="2100" dirty="0">
              <a:highlight>
                <a:srgbClr val="FFFFFF"/>
              </a:highlight>
            </a:endParaRPr>
          </a:p>
          <a:p>
            <a:pPr marL="457200" lvl="0" indent="-361950" algn="just" rtl="0">
              <a:lnSpc>
                <a:spcPct val="90000"/>
              </a:lnSpc>
              <a:spcBef>
                <a:spcPts val="0"/>
              </a:spcBef>
              <a:spcAft>
                <a:spcPts val="0"/>
              </a:spcAft>
              <a:buClr>
                <a:schemeClr val="dk1"/>
              </a:buClr>
              <a:buSzPts val="2100"/>
              <a:buChar char="●"/>
            </a:pPr>
            <a:r>
              <a:rPr lang="en-IN" sz="2100" dirty="0">
                <a:solidFill>
                  <a:schemeClr val="dk1"/>
                </a:solidFill>
                <a:highlight>
                  <a:schemeClr val="lt1"/>
                </a:highlight>
              </a:rPr>
              <a:t>Develop a sentiment analysis model that can accurately classify text data (e.g., tweets, news articles) as positive, negative, or neutral towards specific candidates or parties.</a:t>
            </a:r>
            <a:endParaRPr sz="2100" dirty="0">
              <a:solidFill>
                <a:schemeClr val="dk1"/>
              </a:solidFill>
              <a:highlight>
                <a:schemeClr val="lt1"/>
              </a:highlight>
            </a:endParaRPr>
          </a:p>
          <a:p>
            <a:pPr marL="457200" lvl="0" indent="-361950" algn="just" rtl="0">
              <a:lnSpc>
                <a:spcPct val="90000"/>
              </a:lnSpc>
              <a:spcBef>
                <a:spcPts val="0"/>
              </a:spcBef>
              <a:spcAft>
                <a:spcPts val="0"/>
              </a:spcAft>
              <a:buSzPts val="2100"/>
              <a:buChar char="●"/>
            </a:pPr>
            <a:r>
              <a:rPr lang="en-IN" sz="2100" dirty="0" err="1">
                <a:highlight>
                  <a:srgbClr val="FFFFFF"/>
                </a:highlight>
              </a:rPr>
              <a:t>Analyze</a:t>
            </a:r>
            <a:r>
              <a:rPr lang="en-IN" sz="2100" dirty="0">
                <a:highlight>
                  <a:srgbClr val="FFFFFF"/>
                </a:highlight>
              </a:rPr>
              <a:t> the volume of positive, negative, and neutral sentiment over time to identify trends in public opinion throughout the election cycle.</a:t>
            </a:r>
            <a:endParaRPr sz="2100" dirty="0">
              <a:highlight>
                <a:srgbClr val="FFFFFF"/>
              </a:highlight>
            </a:endParaRPr>
          </a:p>
          <a:p>
            <a:pPr marL="0" lvl="0" indent="0" algn="just" rtl="0">
              <a:lnSpc>
                <a:spcPct val="90000"/>
              </a:lnSpc>
              <a:spcBef>
                <a:spcPts val="1001"/>
              </a:spcBef>
              <a:spcAft>
                <a:spcPts val="0"/>
              </a:spcAft>
              <a:buClr>
                <a:schemeClr val="dk1"/>
              </a:buClr>
              <a:buSzPts val="1100"/>
              <a:buFont typeface="Arial"/>
              <a:buNone/>
            </a:pPr>
            <a:endParaRPr sz="2300" dirty="0">
              <a:highlight>
                <a:srgbClr val="FFFFFF"/>
              </a:highlight>
            </a:endParaRPr>
          </a:p>
          <a:p>
            <a:pPr marL="0" marR="0" lvl="0" indent="0" algn="just" rtl="0">
              <a:lnSpc>
                <a:spcPct val="90000"/>
              </a:lnSpc>
              <a:spcBef>
                <a:spcPts val="1001"/>
              </a:spcBef>
              <a:spcAft>
                <a:spcPts val="0"/>
              </a:spcAft>
              <a:buNone/>
            </a:pPr>
            <a:endParaRPr sz="2300" dirty="0">
              <a:highlight>
                <a:srgbClr val="FFFFFF"/>
              </a:highlight>
            </a:endParaRPr>
          </a:p>
          <a:p>
            <a:pPr marL="0" marR="0" lvl="0" indent="0" algn="just" rtl="0">
              <a:lnSpc>
                <a:spcPct val="90000"/>
              </a:lnSpc>
              <a:spcBef>
                <a:spcPts val="1001"/>
              </a:spcBef>
              <a:spcAft>
                <a:spcPts val="0"/>
              </a:spcAft>
              <a:buSzPts val="2800"/>
              <a:buFont typeface="Arial"/>
              <a:buNone/>
            </a:pPr>
            <a:endParaRPr sz="2700" b="0" i="0" u="none" strike="noStrike" cap="none"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414734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p38"/>
          <p:cNvSpPr/>
          <p:nvPr/>
        </p:nvSpPr>
        <p:spPr>
          <a:xfrm>
            <a:off x="0" y="651600"/>
            <a:ext cx="12191760" cy="73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8"/>
          <p:cNvSpPr txBox="1">
            <a:spLocks noGrp="1"/>
          </p:cNvSpPr>
          <p:nvPr>
            <p:ph type="title" idx="4294967295"/>
          </p:nvPr>
        </p:nvSpPr>
        <p:spPr>
          <a:xfrm>
            <a:off x="556560" y="643320"/>
            <a:ext cx="11210400" cy="74448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FFFFFF"/>
              </a:buClr>
              <a:buSzPts val="3200"/>
              <a:buFont typeface="Calibri"/>
              <a:buNone/>
            </a:pPr>
            <a:r>
              <a:rPr lang="en-IN" sz="3200" b="0" i="0" u="none" strike="noStrike" cap="none" dirty="0">
                <a:solidFill>
                  <a:srgbClr val="FFFFFF"/>
                </a:solidFill>
                <a:latin typeface="Calibri"/>
                <a:ea typeface="Calibri"/>
                <a:cs typeface="Calibri"/>
                <a:sym typeface="Calibri"/>
              </a:rPr>
              <a:t>9.Prediction about Indian election</a:t>
            </a:r>
            <a:endParaRPr sz="3200" b="0" i="0" u="none" strike="noStrike" cap="none" dirty="0">
              <a:solidFill>
                <a:srgbClr val="000000"/>
              </a:solidFill>
              <a:latin typeface="Calibri"/>
              <a:ea typeface="Calibri"/>
              <a:cs typeface="Calibri"/>
              <a:sym typeface="Calibri"/>
            </a:endParaRPr>
          </a:p>
        </p:txBody>
      </p:sp>
      <p:pic>
        <p:nvPicPr>
          <p:cNvPr id="4" name="Picture 3" descr="A computer screen shot of a computer program&#10;&#10;Description automatically generated">
            <a:extLst>
              <a:ext uri="{FF2B5EF4-FFF2-40B4-BE49-F238E27FC236}">
                <a16:creationId xmlns:a16="http://schemas.microsoft.com/office/drawing/2014/main" id="{87C18B5B-93D2-4838-24DE-40BEC27F272D}"/>
              </a:ext>
            </a:extLst>
          </p:cNvPr>
          <p:cNvPicPr>
            <a:picLocks noChangeAspect="1"/>
          </p:cNvPicPr>
          <p:nvPr/>
        </p:nvPicPr>
        <p:blipFill>
          <a:blip r:embed="rId3"/>
          <a:stretch>
            <a:fillRect/>
          </a:stretch>
        </p:blipFill>
        <p:spPr>
          <a:xfrm>
            <a:off x="980620" y="1599422"/>
            <a:ext cx="10508997" cy="4820039"/>
          </a:xfrm>
          <a:prstGeom prst="rect">
            <a:avLst/>
          </a:prstGeom>
        </p:spPr>
      </p:pic>
    </p:spTree>
    <p:extLst>
      <p:ext uri="{BB962C8B-B14F-4D97-AF65-F5344CB8AC3E}">
        <p14:creationId xmlns:p14="http://schemas.microsoft.com/office/powerpoint/2010/main" val="13704176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4F84A9-D4A3-4A18-A5E2-E7F8A1ED1C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6898" y="2906494"/>
            <a:ext cx="7728615" cy="3463826"/>
          </a:xfrm>
          <a:prstGeom prst="rect">
            <a:avLst/>
          </a:prstGeom>
        </p:spPr>
      </p:pic>
      <p:sp>
        <p:nvSpPr>
          <p:cNvPr id="3" name="TextBox 2">
            <a:extLst>
              <a:ext uri="{FF2B5EF4-FFF2-40B4-BE49-F238E27FC236}">
                <a16:creationId xmlns:a16="http://schemas.microsoft.com/office/drawing/2014/main" id="{2CB31385-AEC3-4F25-A0E1-9FF14A1179D3}"/>
              </a:ext>
            </a:extLst>
          </p:cNvPr>
          <p:cNvSpPr txBox="1"/>
          <p:nvPr/>
        </p:nvSpPr>
        <p:spPr>
          <a:xfrm>
            <a:off x="3048000" y="487680"/>
            <a:ext cx="6096000" cy="707886"/>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     </a:t>
            </a:r>
          </a:p>
          <a:p>
            <a:r>
              <a:rPr lang="en-IN" sz="2000" b="1" dirty="0">
                <a:latin typeface="Times New Roman" panose="02020603050405020304" pitchFamily="18" charset="0"/>
                <a:cs typeface="Times New Roman" panose="02020603050405020304" pitchFamily="18" charset="0"/>
              </a:rPr>
              <a:t>		  Results and Discussion</a:t>
            </a:r>
          </a:p>
        </p:txBody>
      </p:sp>
      <p:sp>
        <p:nvSpPr>
          <p:cNvPr id="4" name="TextBox 3">
            <a:extLst>
              <a:ext uri="{FF2B5EF4-FFF2-40B4-BE49-F238E27FC236}">
                <a16:creationId xmlns:a16="http://schemas.microsoft.com/office/drawing/2014/main" id="{07DB8427-C4B0-4B24-8178-267E937BEDD5}"/>
              </a:ext>
            </a:extLst>
          </p:cNvPr>
          <p:cNvSpPr txBox="1"/>
          <p:nvPr/>
        </p:nvSpPr>
        <p:spPr>
          <a:xfrm>
            <a:off x="1013460" y="1312366"/>
            <a:ext cx="10165080" cy="1477328"/>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Predicting Indian elections involves collecting diverse data, selecting appropriate models, and training them with historical data. Once trained, these models are applied to current data to forecast election outcomes. Results are then validated against actual results if available. Despite efforts to account for various factors, predicting elections remains inherently uncertain due to evolving dynamics and unforeseen events.</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0025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81D376-038F-42FC-BAB1-E0C209A46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5906"/>
            <a:ext cx="12192000" cy="4838865"/>
          </a:xfrm>
          <a:prstGeom prst="rect">
            <a:avLst/>
          </a:prstGeom>
        </p:spPr>
      </p:pic>
      <p:sp>
        <p:nvSpPr>
          <p:cNvPr id="3" name="TextBox 2">
            <a:extLst>
              <a:ext uri="{FF2B5EF4-FFF2-40B4-BE49-F238E27FC236}">
                <a16:creationId xmlns:a16="http://schemas.microsoft.com/office/drawing/2014/main" id="{EFABB693-21A4-0F5C-A1D0-615E29913849}"/>
              </a:ext>
            </a:extLst>
          </p:cNvPr>
          <p:cNvSpPr txBox="1"/>
          <p:nvPr/>
        </p:nvSpPr>
        <p:spPr>
          <a:xfrm>
            <a:off x="4401879" y="446567"/>
            <a:ext cx="2929007" cy="369332"/>
          </a:xfrm>
          <a:prstGeom prst="rect">
            <a:avLst/>
          </a:prstGeom>
          <a:noFill/>
        </p:spPr>
        <p:txBody>
          <a:bodyPr wrap="none" rtlCol="0">
            <a:spAutoFit/>
          </a:bodyPr>
          <a:lstStyle/>
          <a:p>
            <a:r>
              <a:rPr lang="en-US" sz="1800" b="1" dirty="0"/>
              <a:t>GRAPH VISUALISATION </a:t>
            </a:r>
          </a:p>
        </p:txBody>
      </p:sp>
    </p:spTree>
    <p:extLst>
      <p:ext uri="{BB962C8B-B14F-4D97-AF65-F5344CB8AC3E}">
        <p14:creationId xmlns:p14="http://schemas.microsoft.com/office/powerpoint/2010/main" val="3681491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2A8F9AB-2F07-27B3-11B1-DE0E0C43E5FC}"/>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b="1" kern="1200">
                <a:solidFill>
                  <a:schemeClr val="tx1"/>
                </a:solidFill>
                <a:latin typeface="+mn-lt"/>
                <a:ea typeface="+mn-ea"/>
                <a:cs typeface="+mn-cs"/>
              </a:rPr>
              <a:t>GRAPH VISUALISATION </a:t>
            </a:r>
          </a:p>
          <a:p>
            <a:pPr indent="-228600">
              <a:lnSpc>
                <a:spcPct val="90000"/>
              </a:lnSpc>
              <a:spcAft>
                <a:spcPts val="600"/>
              </a:spcAft>
              <a:buFont typeface="Arial" panose="020B0604020202020204" pitchFamily="34" charset="0"/>
              <a:buChar char="•"/>
            </a:pPr>
            <a:endParaRPr lang="en-US" sz="2200" kern="1200">
              <a:solidFill>
                <a:schemeClr val="tx1"/>
              </a:solidFill>
              <a:latin typeface="+mn-lt"/>
              <a:ea typeface="+mn-ea"/>
              <a:cs typeface="+mn-cs"/>
            </a:endParaRPr>
          </a:p>
        </p:txBody>
      </p:sp>
      <p:pic>
        <p:nvPicPr>
          <p:cNvPr id="2" name="Picture 1">
            <a:extLst>
              <a:ext uri="{FF2B5EF4-FFF2-40B4-BE49-F238E27FC236}">
                <a16:creationId xmlns:a16="http://schemas.microsoft.com/office/drawing/2014/main" id="{3339966A-DFFA-4C92-AAD5-4EE8ACD4C1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684771"/>
            <a:ext cx="6903720" cy="5488457"/>
          </a:xfrm>
          <a:prstGeom prst="rect">
            <a:avLst/>
          </a:prstGeom>
        </p:spPr>
      </p:pic>
    </p:spTree>
    <p:extLst>
      <p:ext uri="{BB962C8B-B14F-4D97-AF65-F5344CB8AC3E}">
        <p14:creationId xmlns:p14="http://schemas.microsoft.com/office/powerpoint/2010/main" val="9732361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F94C3F-A16A-4E07-B46A-3409FFBF389C}"/>
              </a:ext>
            </a:extLst>
          </p:cNvPr>
          <p:cNvPicPr>
            <a:picLocks noChangeAspect="1"/>
          </p:cNvPicPr>
          <p:nvPr/>
        </p:nvPicPr>
        <p:blipFill rotWithShape="1">
          <a:blip r:embed="rId2">
            <a:extLst>
              <a:ext uri="{28A0092B-C50C-407E-A947-70E740481C1C}">
                <a14:useLocalDpi xmlns:a14="http://schemas.microsoft.com/office/drawing/2010/main" val="0"/>
              </a:ext>
            </a:extLst>
          </a:blip>
          <a:srcRect t="1471" r="1855"/>
          <a:stretch/>
        </p:blipFill>
        <p:spPr>
          <a:xfrm>
            <a:off x="0" y="247497"/>
            <a:ext cx="11965858" cy="6363006"/>
          </a:xfrm>
          <a:prstGeom prst="rect">
            <a:avLst/>
          </a:prstGeom>
        </p:spPr>
      </p:pic>
    </p:spTree>
    <p:extLst>
      <p:ext uri="{BB962C8B-B14F-4D97-AF65-F5344CB8AC3E}">
        <p14:creationId xmlns:p14="http://schemas.microsoft.com/office/powerpoint/2010/main" val="22718988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CBF250A-01F4-3237-E489-FF5CBA8AC9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757258"/>
            <a:ext cx="10905066" cy="5343482"/>
          </a:xfrm>
          <a:prstGeom prst="rect">
            <a:avLst/>
          </a:prstGeom>
        </p:spPr>
      </p:pic>
    </p:spTree>
    <p:extLst>
      <p:ext uri="{BB962C8B-B14F-4D97-AF65-F5344CB8AC3E}">
        <p14:creationId xmlns:p14="http://schemas.microsoft.com/office/powerpoint/2010/main" val="3404219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30429C-46F4-F4BE-A2EC-09362D4E9B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689102"/>
            <a:ext cx="10905066" cy="5479795"/>
          </a:xfrm>
          <a:prstGeom prst="rect">
            <a:avLst/>
          </a:prstGeom>
        </p:spPr>
      </p:pic>
    </p:spTree>
    <p:extLst>
      <p:ext uri="{BB962C8B-B14F-4D97-AF65-F5344CB8AC3E}">
        <p14:creationId xmlns:p14="http://schemas.microsoft.com/office/powerpoint/2010/main" val="1403044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0FB853-F507-E1FD-C9FC-45FB002A1D70}"/>
              </a:ext>
            </a:extLst>
          </p:cNvPr>
          <p:cNvSpPr>
            <a:spLocks noGrp="1"/>
          </p:cNvSpPr>
          <p:nvPr>
            <p:ph type="title"/>
          </p:nvPr>
        </p:nvSpPr>
        <p:spPr>
          <a:xfrm>
            <a:off x="838198" y="547815"/>
            <a:ext cx="9150929" cy="1149179"/>
          </a:xfrm>
        </p:spPr>
        <p:txBody>
          <a:bodyPr>
            <a:noAutofit/>
          </a:bodyPr>
          <a:lstStyle/>
          <a:p>
            <a:pPr>
              <a:lnSpc>
                <a:spcPct val="90000"/>
              </a:lnSpc>
            </a:pPr>
            <a:r>
              <a:rPr lang="en-IN" sz="2800" b="1" dirty="0">
                <a:latin typeface="Times New Roman" panose="02020603050405020304" pitchFamily="18" charset="0"/>
                <a:cs typeface="Times New Roman" panose="02020603050405020304" pitchFamily="18" charset="0"/>
              </a:rPr>
              <a:t>				</a:t>
            </a:r>
            <a:br>
              <a:rPr lang="en-IN" sz="2800" b="1" dirty="0">
                <a:latin typeface="Times New Roman" panose="02020603050405020304" pitchFamily="18" charset="0"/>
                <a:cs typeface="Times New Roman" panose="02020603050405020304" pitchFamily="18" charset="0"/>
              </a:rPr>
            </a:br>
            <a:br>
              <a:rPr lang="en-IN" sz="2800" b="1" dirty="0">
                <a:latin typeface="Times New Roman" panose="02020603050405020304" pitchFamily="18" charset="0"/>
                <a:cs typeface="Times New Roman" panose="02020603050405020304" pitchFamily="18" charset="0"/>
              </a:rPr>
            </a:br>
            <a:r>
              <a:rPr lang="en-IN" sz="2800" b="1" dirty="0">
                <a:latin typeface="Times New Roman" panose="02020603050405020304" pitchFamily="18" charset="0"/>
                <a:cs typeface="Times New Roman" panose="02020603050405020304" pitchFamily="18" charset="0"/>
              </a:rPr>
              <a:t>TEST – Running test on Custom tweets</a:t>
            </a:r>
            <a:br>
              <a:rPr lang="en-IN" sz="2800" b="1" dirty="0">
                <a:latin typeface="Times New Roman" panose="02020603050405020304" pitchFamily="18" charset="0"/>
                <a:cs typeface="Times New Roman" panose="02020603050405020304" pitchFamily="18" charset="0"/>
              </a:rPr>
            </a:br>
            <a:br>
              <a:rPr lang="en-IN" sz="2800" b="1" dirty="0">
                <a:latin typeface="Times New Roman" panose="02020603050405020304" pitchFamily="18" charset="0"/>
                <a:cs typeface="Times New Roman" panose="02020603050405020304" pitchFamily="18" charset="0"/>
              </a:rPr>
            </a:br>
            <a:r>
              <a:rPr lang="en-IN" sz="2800" b="1" dirty="0">
                <a:latin typeface="Times New Roman" panose="02020603050405020304" pitchFamily="18" charset="0"/>
                <a:cs typeface="Times New Roman" panose="02020603050405020304" pitchFamily="18" charset="0"/>
              </a:rPr>
              <a:t>				</a:t>
            </a:r>
            <a:br>
              <a:rPr lang="en-IN" sz="2800" b="1" dirty="0">
                <a:latin typeface="Times New Roman" panose="02020603050405020304" pitchFamily="18" charset="0"/>
                <a:cs typeface="Times New Roman" panose="02020603050405020304" pitchFamily="18" charset="0"/>
              </a:rPr>
            </a:br>
            <a:endParaRPr lang="en-IN" sz="2800" b="1" dirty="0">
              <a:latin typeface="Times New Roman" panose="02020603050405020304" pitchFamily="18" charset="0"/>
              <a:cs typeface="Times New Roman" panose="02020603050405020304" pitchFamily="18" charset="0"/>
            </a:endParaRPr>
          </a:p>
        </p:txBody>
      </p:sp>
      <p:sp>
        <p:nvSpPr>
          <p:cNvPr id="11" name="Text Placeholder 10">
            <a:extLst>
              <a:ext uri="{FF2B5EF4-FFF2-40B4-BE49-F238E27FC236}">
                <a16:creationId xmlns:a16="http://schemas.microsoft.com/office/drawing/2014/main" id="{2E6D4B1F-CB9A-E5B0-EF52-E136B82CCDEF}"/>
              </a:ext>
            </a:extLst>
          </p:cNvPr>
          <p:cNvSpPr>
            <a:spLocks noGrp="1"/>
          </p:cNvSpPr>
          <p:nvPr>
            <p:ph type="body" idx="1"/>
          </p:nvPr>
        </p:nvSpPr>
        <p:spPr>
          <a:xfrm>
            <a:off x="6387025" y="4531735"/>
            <a:ext cx="1876726" cy="435857"/>
          </a:xfrm>
        </p:spPr>
        <p:txBody>
          <a:bodyPr anchor="ctr">
            <a:normAutofit/>
          </a:bodyPr>
          <a:lstStyle/>
          <a:p>
            <a:r>
              <a:rPr lang="en-US" sz="2000" b="1" dirty="0"/>
              <a:t>OUTPUT</a:t>
            </a:r>
          </a:p>
        </p:txBody>
      </p:sp>
      <p:pic>
        <p:nvPicPr>
          <p:cNvPr id="4" name="Content Placeholder 3">
            <a:extLst>
              <a:ext uri="{FF2B5EF4-FFF2-40B4-BE49-F238E27FC236}">
                <a16:creationId xmlns:a16="http://schemas.microsoft.com/office/drawing/2014/main" id="{D84256E3-093D-B23F-81C1-B94A2BFD64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421" y="1424693"/>
            <a:ext cx="5167185" cy="5045380"/>
          </a:xfrm>
          <a:prstGeom prst="rect">
            <a:avLst/>
          </a:prstGeom>
        </p:spPr>
      </p:pic>
      <p:pic>
        <p:nvPicPr>
          <p:cNvPr id="7" name="Picture 6">
            <a:extLst>
              <a:ext uri="{FF2B5EF4-FFF2-40B4-BE49-F238E27FC236}">
                <a16:creationId xmlns:a16="http://schemas.microsoft.com/office/drawing/2014/main" id="{06A2BB5A-ADEE-4AF4-B5CE-7DEFABD2DB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7686" y="5137591"/>
            <a:ext cx="5167185" cy="1332482"/>
          </a:xfrm>
          <a:prstGeom prst="rect">
            <a:avLst/>
          </a:prstGeom>
        </p:spPr>
      </p:pic>
    </p:spTree>
    <p:extLst>
      <p:ext uri="{BB962C8B-B14F-4D97-AF65-F5344CB8AC3E}">
        <p14:creationId xmlns:p14="http://schemas.microsoft.com/office/powerpoint/2010/main" val="23783781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BA0C26-A63C-A84F-943D-BB3C44374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3079" y="1777672"/>
            <a:ext cx="5582041" cy="4605184"/>
          </a:xfrm>
          <a:prstGeom prst="rect">
            <a:avLst/>
          </a:prstGeom>
        </p:spPr>
      </p:pic>
      <p:sp>
        <p:nvSpPr>
          <p:cNvPr id="2" name="TextBox 1">
            <a:extLst>
              <a:ext uri="{FF2B5EF4-FFF2-40B4-BE49-F238E27FC236}">
                <a16:creationId xmlns:a16="http://schemas.microsoft.com/office/drawing/2014/main" id="{7E6E26A4-5C24-469F-BED9-A36C2AE67B50}"/>
              </a:ext>
            </a:extLst>
          </p:cNvPr>
          <p:cNvSpPr txBox="1"/>
          <p:nvPr/>
        </p:nvSpPr>
        <p:spPr>
          <a:xfrm>
            <a:off x="-798023" y="1041862"/>
            <a:ext cx="6475615"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		Applying SVM classifier</a:t>
            </a:r>
          </a:p>
        </p:txBody>
      </p:sp>
      <p:pic>
        <p:nvPicPr>
          <p:cNvPr id="4" name="Picture 3">
            <a:extLst>
              <a:ext uri="{FF2B5EF4-FFF2-40B4-BE49-F238E27FC236}">
                <a16:creationId xmlns:a16="http://schemas.microsoft.com/office/drawing/2014/main" id="{33439DE0-9EA8-4B34-A995-14376C6BBE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1810" y="5135081"/>
            <a:ext cx="4838700" cy="1247775"/>
          </a:xfrm>
          <a:prstGeom prst="rect">
            <a:avLst/>
          </a:prstGeom>
        </p:spPr>
      </p:pic>
      <p:sp>
        <p:nvSpPr>
          <p:cNvPr id="3" name="TextBox 2">
            <a:extLst>
              <a:ext uri="{FF2B5EF4-FFF2-40B4-BE49-F238E27FC236}">
                <a16:creationId xmlns:a16="http://schemas.microsoft.com/office/drawing/2014/main" id="{6FF59D55-EAB0-E768-7A49-B90BEAF25974}"/>
              </a:ext>
            </a:extLst>
          </p:cNvPr>
          <p:cNvSpPr txBox="1"/>
          <p:nvPr/>
        </p:nvSpPr>
        <p:spPr>
          <a:xfrm>
            <a:off x="6861810" y="4655127"/>
            <a:ext cx="922047" cy="307777"/>
          </a:xfrm>
          <a:prstGeom prst="rect">
            <a:avLst/>
          </a:prstGeom>
          <a:noFill/>
        </p:spPr>
        <p:txBody>
          <a:bodyPr wrap="none" rtlCol="0">
            <a:spAutoFit/>
          </a:bodyPr>
          <a:lstStyle/>
          <a:p>
            <a:r>
              <a:rPr lang="en-US" b="1" dirty="0"/>
              <a:t>OUTPUT</a:t>
            </a:r>
          </a:p>
        </p:txBody>
      </p:sp>
    </p:spTree>
    <p:extLst>
      <p:ext uri="{BB962C8B-B14F-4D97-AF65-F5344CB8AC3E}">
        <p14:creationId xmlns:p14="http://schemas.microsoft.com/office/powerpoint/2010/main" val="33185355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50B3BC-2125-3833-46BE-32B13052448D}"/>
              </a:ext>
            </a:extLst>
          </p:cNvPr>
          <p:cNvSpPr>
            <a:spLocks noGrp="1"/>
          </p:cNvSpPr>
          <p:nvPr>
            <p:ph type="title"/>
          </p:nvPr>
        </p:nvSpPr>
        <p:spPr>
          <a:xfrm>
            <a:off x="630936" y="639520"/>
            <a:ext cx="3429000" cy="1719072"/>
          </a:xfrm>
        </p:spPr>
        <p:txBody>
          <a:bodyPr vert="horz" lIns="91440" tIns="45720" rIns="91440" bIns="45720" rtlCol="0" anchor="b">
            <a:normAutofit/>
          </a:bodyPr>
          <a:lstStyle/>
          <a:p>
            <a:pPr>
              <a:lnSpc>
                <a:spcPct val="90000"/>
              </a:lnSpc>
              <a:spcBef>
                <a:spcPct val="0"/>
              </a:spcBef>
            </a:pPr>
            <a:r>
              <a:rPr lang="en-US" sz="2200" b="1" kern="1200" dirty="0">
                <a:latin typeface="+mj-lt"/>
                <a:ea typeface="+mj-ea"/>
                <a:cs typeface="+mj-cs"/>
              </a:rPr>
              <a:t>			Vector representation of some selected tweets</a:t>
            </a:r>
          </a:p>
        </p:txBody>
      </p:sp>
      <p:sp>
        <p:nvSpPr>
          <p:cNvPr id="1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B675297-A87B-ABEC-61D0-6099BE2BE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840105"/>
            <a:ext cx="6903720" cy="5177790"/>
          </a:xfrm>
          <a:prstGeom prst="rect">
            <a:avLst/>
          </a:prstGeom>
        </p:spPr>
      </p:pic>
    </p:spTree>
    <p:extLst>
      <p:ext uri="{BB962C8B-B14F-4D97-AF65-F5344CB8AC3E}">
        <p14:creationId xmlns:p14="http://schemas.microsoft.com/office/powerpoint/2010/main" val="959737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4492A0-0F12-421A-9798-1B86A76D422A}"/>
              </a:ext>
            </a:extLst>
          </p:cNvPr>
          <p:cNvSpPr txBox="1"/>
          <p:nvPr/>
        </p:nvSpPr>
        <p:spPr>
          <a:xfrm>
            <a:off x="289560" y="2575560"/>
            <a:ext cx="11612880" cy="3785652"/>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 the ever-evolving landscape of political discourse, the ability to gauge public sentiment accurately has become increasingly vital, especially during elections. Traditional methods such as polls often struggle to capture the real-time pulse of public opinion, while social media platforms offer a vast reservoir of data that reflects the thoughts and feelings of millions. However, harnessing this data efficiently poses a significant challenge due to its sheer volume, complexity, and inherent biases. </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This research endeavors to bridge this gap by leveraging advanced Natural Language Processing (NLP) techniques, particularly sentiment analysis, to automatically classify and </a:t>
            </a:r>
            <a:r>
              <a:rPr lang="en-US" sz="1600" dirty="0" err="1">
                <a:latin typeface="Times New Roman" panose="02020603050405020304" pitchFamily="18" charset="0"/>
                <a:cs typeface="Times New Roman" panose="02020603050405020304" pitchFamily="18" charset="0"/>
              </a:rPr>
              <a:t>analyse</a:t>
            </a:r>
            <a:r>
              <a:rPr lang="en-US" sz="1600" dirty="0">
                <a:latin typeface="Times New Roman" panose="02020603050405020304" pitchFamily="18" charset="0"/>
                <a:cs typeface="Times New Roman" panose="02020603050405020304" pitchFamily="18" charset="0"/>
              </a:rPr>
              <a:t> opinions expressed in election-related tweets. Sentiment analysis, a subset of NLP, holds the promise of automatically categorizing opinions as positive, negative, or neutral, thereby providing valuable insights into the collective mood of the electorate.</a:t>
            </a: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By harnessing the power of NLP, this study aims to unlock the potential of social media as a rich source of real-time, granular data on public sentiment during elections. Through the systematic analysis of vast amounts of textual data, this research seeks to offer policymakers, analysts, and the public a nuanced understanding of the prevailing sentiments, enabling informed decision-making and a deeper comprehension of the electoral landscape.</a:t>
            </a:r>
            <a:endParaRPr lang="en-IN" sz="1600" dirty="0">
              <a:latin typeface="Times New Roman" panose="02020603050405020304" pitchFamily="18" charset="0"/>
              <a:cs typeface="Times New Roman" panose="02020603050405020304" pitchFamily="18" charset="0"/>
            </a:endParaRPr>
          </a:p>
          <a:p>
            <a:endParaRPr lang="en-IN" sz="1600" dirty="0"/>
          </a:p>
        </p:txBody>
      </p:sp>
      <p:sp>
        <p:nvSpPr>
          <p:cNvPr id="10" name="TextBox 9">
            <a:extLst>
              <a:ext uri="{FF2B5EF4-FFF2-40B4-BE49-F238E27FC236}">
                <a16:creationId xmlns:a16="http://schemas.microsoft.com/office/drawing/2014/main" id="{28CB4574-ABD2-4DD9-8145-FF7780113F22}"/>
              </a:ext>
            </a:extLst>
          </p:cNvPr>
          <p:cNvSpPr txBox="1"/>
          <p:nvPr/>
        </p:nvSpPr>
        <p:spPr>
          <a:xfrm>
            <a:off x="3048000" y="1507272"/>
            <a:ext cx="6096000" cy="400110"/>
          </a:xfrm>
          <a:prstGeom prst="rect">
            <a:avLst/>
          </a:prstGeom>
          <a:noFill/>
        </p:spPr>
        <p:txBody>
          <a:bodyPr wrap="square">
            <a:spAutoFit/>
          </a:bodyPr>
          <a:lstStyle/>
          <a:p>
            <a:pPr algn="ctr"/>
            <a:r>
              <a:rPr lang="en-IN" sz="2000" b="1" dirty="0">
                <a:latin typeface="Times New Roman" panose="02020603050405020304" pitchFamily="18" charset="0"/>
                <a:cs typeface="Times New Roman" panose="02020603050405020304" pitchFamily="18" charset="0"/>
              </a:rPr>
              <a:t>INTRODUCTION</a:t>
            </a:r>
            <a:r>
              <a:rPr lang="en-IN" b="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3473797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5C1E9EF-B4D5-7FC3-4604-08ABB018E15F}"/>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b="1" kern="1200">
                <a:solidFill>
                  <a:schemeClr val="tx1"/>
                </a:solidFill>
                <a:latin typeface="+mn-lt"/>
                <a:ea typeface="+mn-ea"/>
                <a:cs typeface="+mn-cs"/>
              </a:rPr>
              <a:t>			Vector representation of some selected tweets</a:t>
            </a:r>
            <a:endParaRPr lang="en-US" sz="2200" kern="1200">
              <a:solidFill>
                <a:schemeClr val="tx1"/>
              </a:solidFill>
              <a:latin typeface="+mn-lt"/>
              <a:ea typeface="+mn-ea"/>
              <a:cs typeface="+mn-cs"/>
            </a:endParaRPr>
          </a:p>
        </p:txBody>
      </p:sp>
      <p:pic>
        <p:nvPicPr>
          <p:cNvPr id="5" name="Content Placeholder 4">
            <a:extLst>
              <a:ext uri="{FF2B5EF4-FFF2-40B4-BE49-F238E27FC236}">
                <a16:creationId xmlns:a16="http://schemas.microsoft.com/office/drawing/2014/main" id="{741F6CA0-1B45-0B17-E157-D5C3B9C800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771068"/>
            <a:ext cx="6903720" cy="5315864"/>
          </a:xfrm>
          <a:prstGeom prst="rect">
            <a:avLst/>
          </a:prstGeom>
        </p:spPr>
      </p:pic>
    </p:spTree>
    <p:extLst>
      <p:ext uri="{BB962C8B-B14F-4D97-AF65-F5344CB8AC3E}">
        <p14:creationId xmlns:p14="http://schemas.microsoft.com/office/powerpoint/2010/main" val="101914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493FD11-FCFE-8152-354E-915EE411C287}"/>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b="1" kern="1200" dirty="0">
                <a:solidFill>
                  <a:schemeClr val="tx1"/>
                </a:solidFill>
                <a:latin typeface="+mn-lt"/>
                <a:ea typeface="+mn-ea"/>
                <a:cs typeface="+mn-cs"/>
              </a:rPr>
              <a:t>			Vector representation of some selected tweets</a:t>
            </a:r>
            <a:endParaRPr lang="en-US" sz="2200" kern="1200" dirty="0">
              <a:solidFill>
                <a:schemeClr val="tx1"/>
              </a:solidFill>
              <a:latin typeface="+mn-lt"/>
              <a:ea typeface="+mn-ea"/>
              <a:cs typeface="+mn-cs"/>
            </a:endParaRPr>
          </a:p>
        </p:txBody>
      </p:sp>
      <p:pic>
        <p:nvPicPr>
          <p:cNvPr id="5" name="Content Placeholder 4">
            <a:extLst>
              <a:ext uri="{FF2B5EF4-FFF2-40B4-BE49-F238E27FC236}">
                <a16:creationId xmlns:a16="http://schemas.microsoft.com/office/drawing/2014/main" id="{CB2FF40B-498A-3ADF-20D7-2D37B42319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49805" y="640080"/>
            <a:ext cx="6112701" cy="5577840"/>
          </a:xfrm>
          <a:prstGeom prst="rect">
            <a:avLst/>
          </a:prstGeom>
        </p:spPr>
      </p:pic>
    </p:spTree>
    <p:extLst>
      <p:ext uri="{BB962C8B-B14F-4D97-AF65-F5344CB8AC3E}">
        <p14:creationId xmlns:p14="http://schemas.microsoft.com/office/powerpoint/2010/main" val="11605895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8FAC28-7FDF-6E17-D422-354F2B809976}"/>
              </a:ext>
            </a:extLst>
          </p:cNvPr>
          <p:cNvSpPr>
            <a:spLocks noGrp="1"/>
          </p:cNvSpPr>
          <p:nvPr>
            <p:ph type="title"/>
          </p:nvPr>
        </p:nvSpPr>
        <p:spPr>
          <a:xfrm>
            <a:off x="630936" y="639520"/>
            <a:ext cx="3429000" cy="1719072"/>
          </a:xfrm>
        </p:spPr>
        <p:txBody>
          <a:bodyPr anchor="b">
            <a:normAutofit/>
          </a:bodyPr>
          <a:lstStyle/>
          <a:p>
            <a:pPr>
              <a:lnSpc>
                <a:spcPct val="90000"/>
              </a:lnSpc>
            </a:pPr>
            <a:r>
              <a:rPr lang="en-IN" sz="3000" b="1" dirty="0">
                <a:latin typeface="Times New Roman" panose="02020603050405020304" pitchFamily="18" charset="0"/>
                <a:cs typeface="Times New Roman" panose="02020603050405020304" pitchFamily="18" charset="0"/>
              </a:rPr>
              <a:t>Applying Naive Bayes Classifier</a:t>
            </a:r>
          </a:p>
        </p:txBody>
      </p:sp>
      <p:sp>
        <p:nvSpPr>
          <p:cNvPr id="14"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243FCFBC-C62F-CBAA-F528-233CD2D089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874624"/>
            <a:ext cx="6903720" cy="5108752"/>
          </a:xfrm>
          <a:prstGeom prst="rect">
            <a:avLst/>
          </a:prstGeom>
        </p:spPr>
      </p:pic>
    </p:spTree>
    <p:extLst>
      <p:ext uri="{BB962C8B-B14F-4D97-AF65-F5344CB8AC3E}">
        <p14:creationId xmlns:p14="http://schemas.microsoft.com/office/powerpoint/2010/main" val="34577587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94BDFB7-F065-83CC-EDF3-8E0CD2484D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769" y="801630"/>
            <a:ext cx="9129588" cy="4022725"/>
          </a:xfrm>
        </p:spPr>
      </p:pic>
      <p:pic>
        <p:nvPicPr>
          <p:cNvPr id="4" name="Content Placeholder 4">
            <a:extLst>
              <a:ext uri="{FF2B5EF4-FFF2-40B4-BE49-F238E27FC236}">
                <a16:creationId xmlns:a16="http://schemas.microsoft.com/office/drawing/2014/main" id="{A0D30EBD-A598-413E-8B63-5FBF530130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654" y="5427719"/>
            <a:ext cx="5514109" cy="1309105"/>
          </a:xfrm>
          <a:prstGeom prst="rect">
            <a:avLst/>
          </a:prstGeom>
        </p:spPr>
      </p:pic>
      <p:sp>
        <p:nvSpPr>
          <p:cNvPr id="2" name="TextBox 1">
            <a:extLst>
              <a:ext uri="{FF2B5EF4-FFF2-40B4-BE49-F238E27FC236}">
                <a16:creationId xmlns:a16="http://schemas.microsoft.com/office/drawing/2014/main" id="{6C3F035F-9623-73E8-C986-80EC7583B062}"/>
              </a:ext>
            </a:extLst>
          </p:cNvPr>
          <p:cNvSpPr txBox="1"/>
          <p:nvPr/>
        </p:nvSpPr>
        <p:spPr>
          <a:xfrm>
            <a:off x="189769" y="166255"/>
            <a:ext cx="4087979" cy="400110"/>
          </a:xfrm>
          <a:prstGeom prst="rect">
            <a:avLst/>
          </a:prstGeom>
          <a:noFill/>
        </p:spPr>
        <p:txBody>
          <a:bodyPr wrap="none" rtlCol="0">
            <a:spAutoFit/>
          </a:bodyPr>
          <a:lstStyle/>
          <a:p>
            <a:r>
              <a:rPr lang="en-IN" sz="2000" b="1" dirty="0">
                <a:latin typeface="+mj-lt"/>
                <a:cs typeface="Times New Roman" panose="02020603050405020304" pitchFamily="18" charset="0"/>
              </a:rPr>
              <a:t>Applying Naive Bayes Classifier</a:t>
            </a:r>
            <a:endParaRPr lang="en-US" sz="2000" dirty="0">
              <a:latin typeface="+mj-lt"/>
            </a:endParaRPr>
          </a:p>
        </p:txBody>
      </p:sp>
      <p:sp>
        <p:nvSpPr>
          <p:cNvPr id="3" name="TextBox 2">
            <a:extLst>
              <a:ext uri="{FF2B5EF4-FFF2-40B4-BE49-F238E27FC236}">
                <a16:creationId xmlns:a16="http://schemas.microsoft.com/office/drawing/2014/main" id="{EDB6691A-D302-A3F5-16ED-99C2724D5A5B}"/>
              </a:ext>
            </a:extLst>
          </p:cNvPr>
          <p:cNvSpPr txBox="1"/>
          <p:nvPr/>
        </p:nvSpPr>
        <p:spPr>
          <a:xfrm>
            <a:off x="318655" y="5059620"/>
            <a:ext cx="922047" cy="307777"/>
          </a:xfrm>
          <a:prstGeom prst="rect">
            <a:avLst/>
          </a:prstGeom>
          <a:noFill/>
        </p:spPr>
        <p:txBody>
          <a:bodyPr wrap="none" rtlCol="0">
            <a:spAutoFit/>
          </a:bodyPr>
          <a:lstStyle/>
          <a:p>
            <a:r>
              <a:rPr lang="en-US" b="1" dirty="0"/>
              <a:t>OUTPUT</a:t>
            </a:r>
          </a:p>
        </p:txBody>
      </p:sp>
    </p:spTree>
    <p:extLst>
      <p:ext uri="{BB962C8B-B14F-4D97-AF65-F5344CB8AC3E}">
        <p14:creationId xmlns:p14="http://schemas.microsoft.com/office/powerpoint/2010/main" val="6829946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3C93-2073-4037-19BC-4561675A1B20}"/>
              </a:ext>
            </a:extLst>
          </p:cNvPr>
          <p:cNvSpPr>
            <a:spLocks noGrp="1"/>
          </p:cNvSpPr>
          <p:nvPr>
            <p:ph type="title"/>
          </p:nvPr>
        </p:nvSpPr>
        <p:spPr>
          <a:xfrm>
            <a:off x="159206" y="326432"/>
            <a:ext cx="11727993" cy="1325160"/>
          </a:xfrm>
        </p:spPr>
        <p:txBody>
          <a:bodyPr>
            <a:normAutofit/>
          </a:bodyPr>
          <a:lstStyle/>
          <a:p>
            <a:pPr algn="ctr"/>
            <a:r>
              <a:rPr lang="en-IN" sz="2400" b="1" dirty="0">
                <a:latin typeface="Times New Roman" panose="02020603050405020304" pitchFamily="18" charset="0"/>
                <a:cs typeface="Times New Roman" panose="02020603050405020304" pitchFamily="18" charset="0"/>
              </a:rPr>
              <a:t>  Ensemble – Combining the results of Naïve Bayes and SVM Classifiers</a:t>
            </a:r>
            <a:br>
              <a:rPr lang="en-IN" sz="2400" b="1" dirty="0">
                <a:latin typeface="Times New Roman" panose="02020603050405020304" pitchFamily="18" charset="0"/>
                <a:cs typeface="Times New Roman" panose="02020603050405020304" pitchFamily="18" charset="0"/>
              </a:rPr>
            </a:br>
            <a:endParaRPr lang="en-IN" sz="2400"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84B5B4AF-DCFB-B847-D10E-D17275AC83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3491" y="1112790"/>
            <a:ext cx="8340435" cy="5486443"/>
          </a:xfrm>
        </p:spPr>
      </p:pic>
    </p:spTree>
    <p:extLst>
      <p:ext uri="{BB962C8B-B14F-4D97-AF65-F5344CB8AC3E}">
        <p14:creationId xmlns:p14="http://schemas.microsoft.com/office/powerpoint/2010/main" val="13528699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55CC873-2751-3245-471F-2E34DD4A4D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532" y="845965"/>
            <a:ext cx="7657444" cy="4654290"/>
          </a:xfrm>
        </p:spPr>
      </p:pic>
      <p:pic>
        <p:nvPicPr>
          <p:cNvPr id="4" name="Content Placeholder 4">
            <a:extLst>
              <a:ext uri="{FF2B5EF4-FFF2-40B4-BE49-F238E27FC236}">
                <a16:creationId xmlns:a16="http://schemas.microsoft.com/office/drawing/2014/main" id="{D0FB5E90-33B9-4F7A-9709-A32864882C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3900" y="5787216"/>
            <a:ext cx="4003660" cy="950509"/>
          </a:xfrm>
          <a:prstGeom prst="rect">
            <a:avLst/>
          </a:prstGeom>
        </p:spPr>
      </p:pic>
      <p:sp>
        <p:nvSpPr>
          <p:cNvPr id="2" name="TextBox 1">
            <a:extLst>
              <a:ext uri="{FF2B5EF4-FFF2-40B4-BE49-F238E27FC236}">
                <a16:creationId xmlns:a16="http://schemas.microsoft.com/office/drawing/2014/main" id="{8B5F5FDA-2594-BB9A-C718-6943E0690EEE}"/>
              </a:ext>
            </a:extLst>
          </p:cNvPr>
          <p:cNvSpPr txBox="1"/>
          <p:nvPr/>
        </p:nvSpPr>
        <p:spPr>
          <a:xfrm>
            <a:off x="20984" y="391526"/>
            <a:ext cx="8007320" cy="646331"/>
          </a:xfrm>
          <a:prstGeom prst="rect">
            <a:avLst/>
          </a:prstGeom>
          <a:noFill/>
        </p:spPr>
        <p:txBody>
          <a:bodyPr wrap="none" rtlCol="0">
            <a:spAutoFit/>
          </a:bodyPr>
          <a:lstStyle/>
          <a:p>
            <a:r>
              <a:rPr lang="en-IN" sz="1800" b="1" dirty="0">
                <a:latin typeface="+mj-lt"/>
                <a:cs typeface="Times New Roman" panose="02020603050405020304" pitchFamily="18" charset="0"/>
              </a:rPr>
              <a:t> Ensemble – Combining the results of Naïve Bayes and SVM Classifiers</a:t>
            </a:r>
            <a:br>
              <a:rPr lang="en-IN" sz="1800" b="1" dirty="0">
                <a:latin typeface="+mj-lt"/>
                <a:cs typeface="Times New Roman" panose="02020603050405020304" pitchFamily="18" charset="0"/>
              </a:rPr>
            </a:br>
            <a:endParaRPr lang="en-US" sz="1800" dirty="0">
              <a:latin typeface="+mj-lt"/>
            </a:endParaRPr>
          </a:p>
        </p:txBody>
      </p:sp>
      <p:sp>
        <p:nvSpPr>
          <p:cNvPr id="3" name="TextBox 2">
            <a:extLst>
              <a:ext uri="{FF2B5EF4-FFF2-40B4-BE49-F238E27FC236}">
                <a16:creationId xmlns:a16="http://schemas.microsoft.com/office/drawing/2014/main" id="{2907511D-B46E-430D-6BEC-B015A0148692}"/>
              </a:ext>
            </a:extLst>
          </p:cNvPr>
          <p:cNvSpPr txBox="1"/>
          <p:nvPr/>
        </p:nvSpPr>
        <p:spPr>
          <a:xfrm>
            <a:off x="2812473" y="5954694"/>
            <a:ext cx="922047" cy="307777"/>
          </a:xfrm>
          <a:prstGeom prst="rect">
            <a:avLst/>
          </a:prstGeom>
          <a:noFill/>
        </p:spPr>
        <p:txBody>
          <a:bodyPr wrap="none" rtlCol="0">
            <a:spAutoFit/>
          </a:bodyPr>
          <a:lstStyle/>
          <a:p>
            <a:r>
              <a:rPr lang="en-US" b="1" dirty="0"/>
              <a:t>OUTPUT</a:t>
            </a:r>
          </a:p>
        </p:txBody>
      </p:sp>
    </p:spTree>
    <p:extLst>
      <p:ext uri="{BB962C8B-B14F-4D97-AF65-F5344CB8AC3E}">
        <p14:creationId xmlns:p14="http://schemas.microsoft.com/office/powerpoint/2010/main" val="9279753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573A4-470C-4D2D-A5DB-D94AF3896653}"/>
              </a:ext>
            </a:extLst>
          </p:cNvPr>
          <p:cNvSpPr>
            <a:spLocks noGrp="1"/>
          </p:cNvSpPr>
          <p:nvPr>
            <p:ph type="title"/>
          </p:nvPr>
        </p:nvSpPr>
        <p:spPr/>
        <p:txBody>
          <a:bodyPr>
            <a:normAutofit/>
          </a:bodyPr>
          <a:lstStyle/>
          <a:p>
            <a:r>
              <a:rPr lang="en-US" sz="2400" b="1" dirty="0">
                <a:latin typeface="+mj-lt"/>
                <a:cs typeface="Times New Roman" panose="02020603050405020304" pitchFamily="18" charset="0"/>
              </a:rPr>
              <a:t>	Comparing the performance of SVM and naive bayes classifiers</a:t>
            </a:r>
            <a:br>
              <a:rPr lang="en-US" sz="2400" b="1" dirty="0">
                <a:latin typeface="+mj-lt"/>
                <a:cs typeface="Times New Roman" panose="02020603050405020304" pitchFamily="18" charset="0"/>
              </a:rPr>
            </a:br>
            <a:endParaRPr lang="en-IN" sz="2400" b="1" dirty="0">
              <a:latin typeface="+mj-lt"/>
              <a:cs typeface="Times New Roman" panose="02020603050405020304" pitchFamily="18" charset="0"/>
            </a:endParaRPr>
          </a:p>
        </p:txBody>
      </p:sp>
      <p:pic>
        <p:nvPicPr>
          <p:cNvPr id="7" name="Picture 6">
            <a:extLst>
              <a:ext uri="{FF2B5EF4-FFF2-40B4-BE49-F238E27FC236}">
                <a16:creationId xmlns:a16="http://schemas.microsoft.com/office/drawing/2014/main" id="{3C05A5F5-F543-4D36-B580-E43FBECF19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9760" y="1584960"/>
            <a:ext cx="8163535" cy="4709160"/>
          </a:xfrm>
          <a:prstGeom prst="rect">
            <a:avLst/>
          </a:prstGeom>
        </p:spPr>
      </p:pic>
    </p:spTree>
    <p:extLst>
      <p:ext uri="{BB962C8B-B14F-4D97-AF65-F5344CB8AC3E}">
        <p14:creationId xmlns:p14="http://schemas.microsoft.com/office/powerpoint/2010/main" val="4945649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665DC6-5567-4D86-A7A8-7EDED4ABF5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5245" y="997527"/>
            <a:ext cx="9201509" cy="5669280"/>
          </a:xfrm>
          <a:prstGeom prst="rect">
            <a:avLst/>
          </a:prstGeom>
        </p:spPr>
      </p:pic>
      <p:sp>
        <p:nvSpPr>
          <p:cNvPr id="2" name="TextBox 1">
            <a:extLst>
              <a:ext uri="{FF2B5EF4-FFF2-40B4-BE49-F238E27FC236}">
                <a16:creationId xmlns:a16="http://schemas.microsoft.com/office/drawing/2014/main" id="{30764E2C-2057-D617-AA34-FDFB3038E639}"/>
              </a:ext>
            </a:extLst>
          </p:cNvPr>
          <p:cNvSpPr txBox="1"/>
          <p:nvPr/>
        </p:nvSpPr>
        <p:spPr>
          <a:xfrm>
            <a:off x="2618509" y="318655"/>
            <a:ext cx="7356764" cy="523220"/>
          </a:xfrm>
          <a:prstGeom prst="rect">
            <a:avLst/>
          </a:prstGeom>
          <a:noFill/>
        </p:spPr>
        <p:txBody>
          <a:bodyPr wrap="square" rtlCol="0">
            <a:spAutoFit/>
          </a:bodyPr>
          <a:lstStyle/>
          <a:p>
            <a:r>
              <a:rPr lang="en-US" sz="1400" b="1" dirty="0">
                <a:latin typeface="+mj-lt"/>
                <a:cs typeface="Times New Roman" panose="02020603050405020304" pitchFamily="18" charset="0"/>
              </a:rPr>
              <a:t>	Comparing the performance of SVM and naive bayes classifiers</a:t>
            </a:r>
            <a:br>
              <a:rPr lang="en-US" sz="1400" b="1" dirty="0">
                <a:latin typeface="+mj-lt"/>
                <a:cs typeface="Times New Roman" panose="02020603050405020304" pitchFamily="18" charset="0"/>
              </a:rPr>
            </a:br>
            <a:endParaRPr lang="en-US" dirty="0"/>
          </a:p>
        </p:txBody>
      </p:sp>
    </p:spTree>
    <p:extLst>
      <p:ext uri="{BB962C8B-B14F-4D97-AF65-F5344CB8AC3E}">
        <p14:creationId xmlns:p14="http://schemas.microsoft.com/office/powerpoint/2010/main" val="41334666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E209366-24B3-47DE-9C3A-47476137A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030" y="955963"/>
            <a:ext cx="10935952" cy="5583381"/>
          </a:xfrm>
          <a:prstGeom prst="rect">
            <a:avLst/>
          </a:prstGeom>
        </p:spPr>
      </p:pic>
      <p:sp>
        <p:nvSpPr>
          <p:cNvPr id="2" name="TextBox 1">
            <a:extLst>
              <a:ext uri="{FF2B5EF4-FFF2-40B4-BE49-F238E27FC236}">
                <a16:creationId xmlns:a16="http://schemas.microsoft.com/office/drawing/2014/main" id="{711E81E2-DEA0-E868-B099-12DC5797ECE7}"/>
              </a:ext>
            </a:extLst>
          </p:cNvPr>
          <p:cNvSpPr txBox="1"/>
          <p:nvPr/>
        </p:nvSpPr>
        <p:spPr>
          <a:xfrm>
            <a:off x="-609600" y="318655"/>
            <a:ext cx="8855309" cy="1015663"/>
          </a:xfrm>
          <a:prstGeom prst="rect">
            <a:avLst/>
          </a:prstGeom>
          <a:noFill/>
        </p:spPr>
        <p:txBody>
          <a:bodyPr wrap="none" rtlCol="0">
            <a:spAutoFit/>
          </a:bodyPr>
          <a:lstStyle/>
          <a:p>
            <a:r>
              <a:rPr lang="en-US" sz="2000" b="1" dirty="0">
                <a:latin typeface="+mj-lt"/>
                <a:cs typeface="Times New Roman" panose="02020603050405020304" pitchFamily="18" charset="0"/>
              </a:rPr>
              <a:t>	Comparing the performance of SVM and naive bayes classifiers</a:t>
            </a:r>
            <a:br>
              <a:rPr lang="en-US" sz="2000" b="1" dirty="0">
                <a:latin typeface="+mj-lt"/>
                <a:cs typeface="Times New Roman" panose="02020603050405020304" pitchFamily="18" charset="0"/>
              </a:rPr>
            </a:br>
            <a:endParaRPr lang="en-US" sz="2000" dirty="0"/>
          </a:p>
          <a:p>
            <a:endParaRPr lang="en-US" sz="2000" dirty="0"/>
          </a:p>
        </p:txBody>
      </p:sp>
    </p:spTree>
    <p:extLst>
      <p:ext uri="{BB962C8B-B14F-4D97-AF65-F5344CB8AC3E}">
        <p14:creationId xmlns:p14="http://schemas.microsoft.com/office/powerpoint/2010/main" val="16085877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E47C038-1F4E-46AD-8CAC-011A9ED2EB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488" y="760613"/>
            <a:ext cx="10488088" cy="5058295"/>
          </a:xfrm>
          <a:prstGeom prst="rect">
            <a:avLst/>
          </a:prstGeom>
        </p:spPr>
      </p:pic>
      <p:sp>
        <p:nvSpPr>
          <p:cNvPr id="2" name="TextBox 1">
            <a:extLst>
              <a:ext uri="{FF2B5EF4-FFF2-40B4-BE49-F238E27FC236}">
                <a16:creationId xmlns:a16="http://schemas.microsoft.com/office/drawing/2014/main" id="{70756E10-AEF8-A0E1-B93E-42AA1F7C3873}"/>
              </a:ext>
            </a:extLst>
          </p:cNvPr>
          <p:cNvSpPr txBox="1"/>
          <p:nvPr/>
        </p:nvSpPr>
        <p:spPr>
          <a:xfrm>
            <a:off x="0" y="252783"/>
            <a:ext cx="10137712" cy="1015663"/>
          </a:xfrm>
          <a:prstGeom prst="rect">
            <a:avLst/>
          </a:prstGeom>
          <a:noFill/>
        </p:spPr>
        <p:txBody>
          <a:bodyPr wrap="none" rtlCol="0">
            <a:spAutoFit/>
          </a:bodyPr>
          <a:lstStyle/>
          <a:p>
            <a:r>
              <a:rPr lang="en-US" sz="2000" b="1" dirty="0">
                <a:latin typeface="+mj-lt"/>
                <a:cs typeface="Times New Roman" panose="02020603050405020304" pitchFamily="18" charset="0"/>
              </a:rPr>
              <a:t>	OUTPUT : Comparing the performance of SVM and naive bayes classifiers</a:t>
            </a:r>
            <a:br>
              <a:rPr lang="en-US" sz="2000" b="1" dirty="0">
                <a:latin typeface="+mj-lt"/>
                <a:cs typeface="Times New Roman" panose="02020603050405020304" pitchFamily="18" charset="0"/>
              </a:rPr>
            </a:br>
            <a:endParaRPr lang="en-US" sz="2000" dirty="0"/>
          </a:p>
          <a:p>
            <a:endParaRPr lang="en-US" sz="2000" dirty="0"/>
          </a:p>
        </p:txBody>
      </p:sp>
    </p:spTree>
    <p:extLst>
      <p:ext uri="{BB962C8B-B14F-4D97-AF65-F5344CB8AC3E}">
        <p14:creationId xmlns:p14="http://schemas.microsoft.com/office/powerpoint/2010/main" val="4098583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5183F7-50C0-4567-BDBC-F425BCF495E4}"/>
              </a:ext>
            </a:extLst>
          </p:cNvPr>
          <p:cNvSpPr txBox="1"/>
          <p:nvPr/>
        </p:nvSpPr>
        <p:spPr>
          <a:xfrm>
            <a:off x="2843981" y="626495"/>
            <a:ext cx="6096000" cy="400110"/>
          </a:xfrm>
          <a:prstGeom prst="rect">
            <a:avLst/>
          </a:prstGeom>
          <a:noFill/>
        </p:spPr>
        <p:txBody>
          <a:bodyPr wrap="square">
            <a:spAutoFit/>
          </a:bodyPr>
          <a:lstStyle/>
          <a:p>
            <a:pPr algn="ctr"/>
            <a:r>
              <a:rPr lang="en-IN" sz="2000" b="1" dirty="0">
                <a:latin typeface="Times New Roman" panose="02020603050405020304" pitchFamily="18" charset="0"/>
                <a:cs typeface="Times New Roman" panose="02020603050405020304" pitchFamily="18" charset="0"/>
              </a:rPr>
              <a:t>LITERATURE REVIEW</a:t>
            </a:r>
          </a:p>
        </p:txBody>
      </p:sp>
      <p:sp>
        <p:nvSpPr>
          <p:cNvPr id="3" name="TextBox 2">
            <a:extLst>
              <a:ext uri="{FF2B5EF4-FFF2-40B4-BE49-F238E27FC236}">
                <a16:creationId xmlns:a16="http://schemas.microsoft.com/office/drawing/2014/main" id="{D68B9AE4-5BD8-49DA-996E-196395E709BC}"/>
              </a:ext>
            </a:extLst>
          </p:cNvPr>
          <p:cNvSpPr txBox="1"/>
          <p:nvPr/>
        </p:nvSpPr>
        <p:spPr>
          <a:xfrm>
            <a:off x="255638" y="1573161"/>
            <a:ext cx="11680723" cy="5047536"/>
          </a:xfrm>
          <a:prstGeom prst="rect">
            <a:avLst/>
          </a:prstGeom>
          <a:noFill/>
        </p:spPr>
        <p:txBody>
          <a:bodyPr wrap="square">
            <a:spAutoFit/>
          </a:bodyPr>
          <a:lstStyle/>
          <a:p>
            <a:pPr marL="171450" indent="-1714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Li et al,2020[4]. introduce a sentiment information based network model (SINM) for Chinese text sentiment analysis. Their approach incorporates transformer encoder and LSTM components. However, the effectiveness of the model heavily relies on the quality and quantity of the training data, potentially impacting accuracy if the data doesn't capture the nuances of Chinese sentiment expression accurately. </a:t>
            </a:r>
          </a:p>
          <a:p>
            <a:pPr marL="171450" indent="-1714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Woldemariam</a:t>
            </a:r>
            <a:r>
              <a:rPr lang="en-US" dirty="0">
                <a:latin typeface="Times New Roman" panose="02020603050405020304" pitchFamily="18" charset="0"/>
                <a:cs typeface="Times New Roman" panose="02020603050405020304" pitchFamily="18" charset="0"/>
              </a:rPr>
              <a:t>, Y,2022[2]. presents a cross-media analysis framework for sentiment analysis. The pipeline includes components like a chat room cleaner, NLP, and sentiment analyzer. Leveraging the Apache Hadoop framework and Stanford </a:t>
            </a:r>
            <a:r>
              <a:rPr lang="en-US" dirty="0" err="1">
                <a:latin typeface="Times New Roman" panose="02020603050405020304" pitchFamily="18" charset="0"/>
                <a:cs typeface="Times New Roman" panose="02020603050405020304" pitchFamily="18" charset="0"/>
              </a:rPr>
              <a:t>CoreNLP</a:t>
            </a:r>
            <a:r>
              <a:rPr lang="en-US" dirty="0">
                <a:latin typeface="Times New Roman" panose="02020603050405020304" pitchFamily="18" charset="0"/>
                <a:cs typeface="Times New Roman" panose="02020603050405020304" pitchFamily="18" charset="0"/>
              </a:rPr>
              <a:t> library with the Recursive Neural Tensor Network (RNTN) model, their approach acknowledges the diverse expressions of sentiment across different media. For instance, while a frowning emoji in text typically conveys negativity, the same expression in a video might indicate concentration or contemplation, highlighting the complexity of cross-media sentiment analysis.</a:t>
            </a:r>
          </a:p>
          <a:p>
            <a:pPr marL="171450" indent="-1714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Ilmania</a:t>
            </a:r>
            <a:r>
              <a:rPr lang="en-US" dirty="0">
                <a:latin typeface="Times New Roman" panose="02020603050405020304" pitchFamily="18" charset="0"/>
                <a:cs typeface="Times New Roman" panose="02020603050405020304" pitchFamily="18" charset="0"/>
              </a:rPr>
              <a:t>, A et al,2023[4] introduce a deep neural network approach for aspect detection and sentiment classification in Indonesian text. Their methodology includes two approaches for sentiment classification: one utilizing word embedding, sentiment lexicon, and POS tags with bi-GRU topology, and the other employing an aspect matrix to rescale word embedding vectors with CNN topology. However, effective ABSA models necessitate a substantial 16 amount of accurately labelled Indonesian training data, encompassing both aspects and sentiment polarities, posing a challenge for model development.</a:t>
            </a:r>
          </a:p>
          <a:p>
            <a:pPr marL="171450" indent="-1714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Fujihira</a:t>
            </a:r>
            <a:r>
              <a:rPr lang="en-US" dirty="0">
                <a:latin typeface="Times New Roman" panose="02020603050405020304" pitchFamily="18" charset="0"/>
                <a:cs typeface="Times New Roman" panose="02020603050405020304" pitchFamily="18" charset="0"/>
              </a:rPr>
              <a:t>, et al,2019[3] propose a multilingual sentiment analysis method relying on </a:t>
            </a:r>
            <a:r>
              <a:rPr lang="en-US" dirty="0" err="1">
                <a:latin typeface="Times New Roman" panose="02020603050405020304" pitchFamily="18" charset="0"/>
                <a:cs typeface="Times New Roman" panose="02020603050405020304" pitchFamily="18" charset="0"/>
              </a:rPr>
              <a:t>wordto</a:t>
            </a:r>
            <a:r>
              <a:rPr lang="en-US" dirty="0">
                <a:latin typeface="Times New Roman" panose="02020603050405020304" pitchFamily="18" charset="0"/>
                <a:cs typeface="Times New Roman" panose="02020603050405020304" pitchFamily="18" charset="0"/>
              </a:rPr>
              <a:t>-word translation using a sentiment dictionary from any native language. They conducted sentiment classification experiments on tweets in English, German, French, and Spanish. However, they caution that languages convey sentiment nuances differently, and direct word-to-word translation may overlook subtleties like sarcasm, irony, and cultural references, potentially resulting in inaccurate sentiment classification. Wang, Z et al,2023[8] present a social media analytics engine capable of fine-grained sentiment analysis and emotion sensing. Their method utilizes a social adaptive fuzzy similarity-based classification approach to automatically categorize text messages into sentiment categories (positive, negative, neutral, and mixed), while also identifying prevailing emotion categories (e.g., satisfaction, happiness, excitement, anger, sadness, and anxiety). However, they acknowledge the challenge posed by ambiguous language, slang, sarcasm, and context-specific expressions commonly found in social media posts, which can hinder the accurate interpretation of sentiment by analysis algorithms.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47795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27B5232-423B-5699-FFF7-1318C970F509}"/>
              </a:ext>
            </a:extLst>
          </p:cNvPr>
          <p:cNvSpPr txBox="1"/>
          <p:nvPr/>
        </p:nvSpPr>
        <p:spPr>
          <a:xfrm>
            <a:off x="707922" y="2409013"/>
            <a:ext cx="10186219" cy="2862322"/>
          </a:xfrm>
          <a:prstGeom prst="rect">
            <a:avLst/>
          </a:prstGeom>
          <a:noFill/>
        </p:spPr>
        <p:txBody>
          <a:bodyPr wrap="square">
            <a:spAutoFit/>
          </a:bodyPr>
          <a:lstStyle/>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This project highlights the significance of election sentiment analysis in modern politics, emphasizing the importance of understanding voter perspectives for effective campaigning and policymaking. By employing advanced data analytics techniques, including natural language processing and machine learning, the project aims to decode the sentiments expressed across various platforms. </a:t>
            </a:r>
          </a:p>
          <a:p>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Through rigorous analysis of textual data from social media, valuable insights into voter </a:t>
            </a:r>
            <a:r>
              <a:rPr lang="en-US" sz="1800" dirty="0" err="1">
                <a:latin typeface="Times New Roman" panose="02020603050405020304" pitchFamily="18" charset="0"/>
                <a:cs typeface="Times New Roman" panose="02020603050405020304" pitchFamily="18" charset="0"/>
              </a:rPr>
              <a:t>behaviours</a:t>
            </a:r>
            <a:r>
              <a:rPr lang="en-US" sz="1800" dirty="0">
                <a:latin typeface="Times New Roman" panose="02020603050405020304" pitchFamily="18" charset="0"/>
                <a:cs typeface="Times New Roman" panose="02020603050405020304" pitchFamily="18" charset="0"/>
              </a:rPr>
              <a:t>, preferences, and concerns are derived. These insights can aid political stakeholders in crafting informed strategies and fostering a deeper understanding of democratic processes. Overall, the project contributes to enriching the discourse surrounding electoral dynamics and empowers stakeholders to make data-driven decisions in the realm of modern politics.</a:t>
            </a:r>
            <a:endParaRPr lang="en-IN" sz="18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57760DED-3533-22A3-1CB0-1B138F843F14}"/>
              </a:ext>
            </a:extLst>
          </p:cNvPr>
          <p:cNvSpPr txBox="1"/>
          <p:nvPr/>
        </p:nvSpPr>
        <p:spPr>
          <a:xfrm>
            <a:off x="2910348" y="1044366"/>
            <a:ext cx="6096000" cy="400110"/>
          </a:xfrm>
          <a:prstGeom prst="rect">
            <a:avLst/>
          </a:prstGeom>
          <a:noFill/>
        </p:spPr>
        <p:txBody>
          <a:bodyPr wrap="square">
            <a:spAutoFit/>
          </a:bodyPr>
          <a:lstStyle/>
          <a:p>
            <a:pPr algn="ctr"/>
            <a:r>
              <a:rPr lang="en-US" sz="2000" b="1" dirty="0">
                <a:latin typeface="Times New Roman" panose="02020603050405020304" pitchFamily="18" charset="0"/>
                <a:cs typeface="Times New Roman" panose="02020603050405020304" pitchFamily="18" charset="0"/>
              </a:rPr>
              <a:t>CONCLUSION</a:t>
            </a:r>
            <a:r>
              <a:rPr lang="en-US" b="1" dirty="0"/>
              <a:t> </a:t>
            </a:r>
            <a:endParaRPr lang="en-IN" b="1" dirty="0"/>
          </a:p>
        </p:txBody>
      </p:sp>
    </p:spTree>
    <p:extLst>
      <p:ext uri="{BB962C8B-B14F-4D97-AF65-F5344CB8AC3E}">
        <p14:creationId xmlns:p14="http://schemas.microsoft.com/office/powerpoint/2010/main" val="18136587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64053BF-3CD6-8E63-4440-32A3FD71C7C0}"/>
              </a:ext>
            </a:extLst>
          </p:cNvPr>
          <p:cNvSpPr txBox="1"/>
          <p:nvPr/>
        </p:nvSpPr>
        <p:spPr>
          <a:xfrm>
            <a:off x="1445341" y="2580400"/>
            <a:ext cx="9301317" cy="2554545"/>
          </a:xfrm>
          <a:prstGeom prst="rect">
            <a:avLst/>
          </a:prstGeom>
          <a:noFill/>
        </p:spPr>
        <p:txBody>
          <a:bodyPr wrap="square">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From our proposed work we come across as few tasks which can be performed to improve the accuracy of our prediction. Firstly we can create a dictionary of words containing translations for most recurring English words. </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would help us utilize the sentiment even more from the tweets that we extract, reducing the neutral tweet count. Secondly, we can use existing dictionaries for local dialect translation which would let us use other regional language tweets like Hindi, Tamil, Telugu etc. This would make our analysis more comprehensive to the region</a:t>
            </a:r>
            <a:endParaRPr lang="en-IN"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A4C94A1-A8F6-A611-4670-B4C2E7BF27AD}"/>
              </a:ext>
            </a:extLst>
          </p:cNvPr>
          <p:cNvSpPr txBox="1"/>
          <p:nvPr/>
        </p:nvSpPr>
        <p:spPr>
          <a:xfrm>
            <a:off x="2733368" y="1201683"/>
            <a:ext cx="6096000" cy="400110"/>
          </a:xfrm>
          <a:prstGeom prst="rect">
            <a:avLst/>
          </a:prstGeom>
          <a:noFill/>
        </p:spPr>
        <p:txBody>
          <a:bodyPr wrap="square">
            <a:spAutoFit/>
          </a:bodyPr>
          <a:lstStyle/>
          <a:p>
            <a:pPr algn="ctr"/>
            <a:r>
              <a:rPr lang="en-US" sz="2000" b="1" dirty="0">
                <a:latin typeface="Times New Roman" panose="02020603050405020304" pitchFamily="18" charset="0"/>
                <a:cs typeface="Times New Roman" panose="02020603050405020304" pitchFamily="18" charset="0"/>
              </a:rPr>
              <a:t>FUTURE WORK </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66125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467B5-F3A7-47C4-B7C4-6B7AA81C8749}"/>
              </a:ext>
            </a:extLst>
          </p:cNvPr>
          <p:cNvSpPr>
            <a:spLocks noGrp="1"/>
          </p:cNvSpPr>
          <p:nvPr>
            <p:ph type="title"/>
          </p:nvPr>
        </p:nvSpPr>
        <p:spPr/>
        <p:txBody>
          <a:bodyPr>
            <a:normAutofit/>
          </a:bodyPr>
          <a:lstStyle/>
          <a:p>
            <a:r>
              <a:rPr lang="en-IN" sz="2000" b="1" dirty="0">
                <a:latin typeface="Times New Roman" panose="02020603050405020304" pitchFamily="18" charset="0"/>
                <a:cs typeface="Times New Roman" panose="02020603050405020304" pitchFamily="18" charset="0"/>
              </a:rPr>
              <a:t>				REFERENCES </a:t>
            </a:r>
          </a:p>
        </p:txBody>
      </p:sp>
      <p:sp>
        <p:nvSpPr>
          <p:cNvPr id="3" name="Content Placeholder 2">
            <a:extLst>
              <a:ext uri="{FF2B5EF4-FFF2-40B4-BE49-F238E27FC236}">
                <a16:creationId xmlns:a16="http://schemas.microsoft.com/office/drawing/2014/main" id="{4A1BE506-293E-40D4-8D64-C3DF8692324B}"/>
              </a:ext>
            </a:extLst>
          </p:cNvPr>
          <p:cNvSpPr>
            <a:spLocks noGrp="1"/>
          </p:cNvSpPr>
          <p:nvPr>
            <p:ph idx="1"/>
          </p:nvPr>
        </p:nvSpPr>
        <p:spPr>
          <a:xfrm>
            <a:off x="838080" y="1383600"/>
            <a:ext cx="10515240" cy="4350960"/>
          </a:xfrm>
        </p:spPr>
        <p:txBody>
          <a:bodyPr>
            <a:noAutofit/>
          </a:bodyPr>
          <a:lstStyle/>
          <a:p>
            <a:pPr marL="571500" indent="-342900">
              <a:buAutoNum type="arabicPeriod"/>
            </a:pPr>
            <a:r>
              <a:rPr lang="en-IN" dirty="0" err="1">
                <a:latin typeface="Times New Roman" panose="02020603050405020304" pitchFamily="18" charset="0"/>
                <a:cs typeface="Times New Roman" panose="02020603050405020304" pitchFamily="18" charset="0"/>
              </a:rPr>
              <a:t>Fujihira</a:t>
            </a:r>
            <a:r>
              <a:rPr lang="en-IN" dirty="0">
                <a:latin typeface="Times New Roman" panose="02020603050405020304" pitchFamily="18" charset="0"/>
                <a:cs typeface="Times New Roman" panose="02020603050405020304" pitchFamily="18" charset="0"/>
              </a:rPr>
              <a:t>, K., &amp; </a:t>
            </a:r>
            <a:r>
              <a:rPr lang="en-IN" dirty="0" err="1">
                <a:latin typeface="Times New Roman" panose="02020603050405020304" pitchFamily="18" charset="0"/>
                <a:cs typeface="Times New Roman" panose="02020603050405020304" pitchFamily="18" charset="0"/>
              </a:rPr>
              <a:t>Horibe</a:t>
            </a:r>
            <a:r>
              <a:rPr lang="en-IN" dirty="0">
                <a:latin typeface="Times New Roman" panose="02020603050405020304" pitchFamily="18" charset="0"/>
                <a:cs typeface="Times New Roman" panose="02020603050405020304" pitchFamily="18" charset="0"/>
              </a:rPr>
              <a:t>, N. (2020, September). Multilingual sentiment analysis for web text based on word to word translation. In 2020 9th International Congress on Advanced Applied Informatics (IIAI-AAI) (pp. 74-79). IEEE.</a:t>
            </a:r>
          </a:p>
          <a:p>
            <a:pPr marL="571500" indent="-342900">
              <a:buAutoNum type="arabicPeriod"/>
            </a:pP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2. </a:t>
            </a:r>
            <a:r>
              <a:rPr lang="en-IN" dirty="0" err="1">
                <a:latin typeface="Times New Roman" panose="02020603050405020304" pitchFamily="18" charset="0"/>
                <a:cs typeface="Times New Roman" panose="02020603050405020304" pitchFamily="18" charset="0"/>
              </a:rPr>
              <a:t>Ilmania</a:t>
            </a:r>
            <a:r>
              <a:rPr lang="en-IN" dirty="0">
                <a:latin typeface="Times New Roman" panose="02020603050405020304" pitchFamily="18" charset="0"/>
                <a:cs typeface="Times New Roman" panose="02020603050405020304" pitchFamily="18" charset="0"/>
              </a:rPr>
              <a:t>, A., </a:t>
            </a:r>
            <a:r>
              <a:rPr lang="en-IN" dirty="0" err="1">
                <a:latin typeface="Times New Roman" panose="02020603050405020304" pitchFamily="18" charset="0"/>
                <a:cs typeface="Times New Roman" panose="02020603050405020304" pitchFamily="18" charset="0"/>
              </a:rPr>
              <a:t>Cahyawijaya</a:t>
            </a:r>
            <a:r>
              <a:rPr lang="en-IN" dirty="0">
                <a:latin typeface="Times New Roman" panose="02020603050405020304" pitchFamily="18" charset="0"/>
                <a:cs typeface="Times New Roman" panose="02020603050405020304" pitchFamily="18" charset="0"/>
              </a:rPr>
              <a:t>, S., &amp; </a:t>
            </a:r>
            <a:r>
              <a:rPr lang="en-IN" dirty="0" err="1">
                <a:latin typeface="Times New Roman" panose="02020603050405020304" pitchFamily="18" charset="0"/>
                <a:cs typeface="Times New Roman" panose="02020603050405020304" pitchFamily="18" charset="0"/>
              </a:rPr>
              <a:t>Purwarianti</a:t>
            </a:r>
            <a:r>
              <a:rPr lang="en-IN" dirty="0">
                <a:latin typeface="Times New Roman" panose="02020603050405020304" pitchFamily="18" charset="0"/>
                <a:cs typeface="Times New Roman" panose="02020603050405020304" pitchFamily="18" charset="0"/>
              </a:rPr>
              <a:t>, A. (2018, November). Aspect detection and sentiment classification using deep neural network for Indonesian aspect-based sentiment analysis. In 2018 International Conference on Asian Language Processing (IALP) (pp. 62-67). IEEE.</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3. Li, G., Zheng, Q., Zhang, L., Guo, S., &amp; </a:t>
            </a:r>
            <a:r>
              <a:rPr lang="en-IN" dirty="0" err="1">
                <a:latin typeface="Times New Roman" panose="02020603050405020304" pitchFamily="18" charset="0"/>
                <a:cs typeface="Times New Roman" panose="02020603050405020304" pitchFamily="18" charset="0"/>
              </a:rPr>
              <a:t>Niu</a:t>
            </a:r>
            <a:r>
              <a:rPr lang="en-IN" dirty="0">
                <a:latin typeface="Times New Roman" panose="02020603050405020304" pitchFamily="18" charset="0"/>
                <a:cs typeface="Times New Roman" panose="02020603050405020304" pitchFamily="18" charset="0"/>
              </a:rPr>
              <a:t>, L. (2020, November). Sentiment </a:t>
            </a:r>
            <a:r>
              <a:rPr lang="en-IN" dirty="0" err="1">
                <a:latin typeface="Times New Roman" panose="02020603050405020304" pitchFamily="18" charset="0"/>
                <a:cs typeface="Times New Roman" panose="02020603050405020304" pitchFamily="18" charset="0"/>
              </a:rPr>
              <a:t>infomation</a:t>
            </a:r>
            <a:r>
              <a:rPr lang="en-IN" dirty="0">
                <a:latin typeface="Times New Roman" panose="02020603050405020304" pitchFamily="18" charset="0"/>
                <a:cs typeface="Times New Roman" panose="02020603050405020304" pitchFamily="18" charset="0"/>
              </a:rPr>
              <a:t> based model for </a:t>
            </a:r>
            <a:r>
              <a:rPr lang="en-IN" dirty="0" err="1">
                <a:latin typeface="Times New Roman" panose="02020603050405020304" pitchFamily="18" charset="0"/>
                <a:cs typeface="Times New Roman" panose="02020603050405020304" pitchFamily="18" charset="0"/>
              </a:rPr>
              <a:t>chinese</a:t>
            </a:r>
            <a:r>
              <a:rPr lang="en-IN" dirty="0">
                <a:latin typeface="Times New Roman" panose="02020603050405020304" pitchFamily="18" charset="0"/>
                <a:cs typeface="Times New Roman" panose="02020603050405020304" pitchFamily="18" charset="0"/>
              </a:rPr>
              <a:t> text sentiment analysis. In 2020 IEEE 3rd international conference on automation, electronics and electrical engineering (AUTEEE) (pp. 366-371). IEEE.</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4. Wang, Z., Chong, C. S., Lan, L., Yang, Y., Ho, S. B., &amp; Tong, J. C. (2016, December). Fine-grained sentiment analysis of social media with emotion sensing. In 2016 Future technologies conference (FTC) (pp. 1361-1364). IEEE. </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5. </a:t>
            </a:r>
            <a:r>
              <a:rPr lang="en-IN" dirty="0" err="1">
                <a:latin typeface="Times New Roman" panose="02020603050405020304" pitchFamily="18" charset="0"/>
                <a:cs typeface="Times New Roman" panose="02020603050405020304" pitchFamily="18" charset="0"/>
              </a:rPr>
              <a:t>Woldemariam</a:t>
            </a:r>
            <a:r>
              <a:rPr lang="en-IN" dirty="0">
                <a:latin typeface="Times New Roman" panose="02020603050405020304" pitchFamily="18" charset="0"/>
                <a:cs typeface="Times New Roman" panose="02020603050405020304" pitchFamily="18" charset="0"/>
              </a:rPr>
              <a:t>, Y. (2016, March). Sentiment analysis in a cross-media analysis framework. In 2016 IEEE international conference on big data analysis (ICBDA) (pp. 1-5). IEEE.</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50662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ECC381-1A65-4F14-B748-AE381142C2A5}"/>
              </a:ext>
            </a:extLst>
          </p:cNvPr>
          <p:cNvSpPr>
            <a:spLocks noGrp="1"/>
          </p:cNvSpPr>
          <p:nvPr>
            <p:ph idx="1"/>
          </p:nvPr>
        </p:nvSpPr>
        <p:spPr/>
        <p:txBody>
          <a:bodyPr>
            <a:normAutofit/>
          </a:bodyPr>
          <a:lstStyle/>
          <a:p>
            <a:pPr marL="0" indent="0"/>
            <a:r>
              <a:rPr lang="en-IN" dirty="0">
                <a:latin typeface="Times New Roman" panose="02020603050405020304" pitchFamily="18" charset="0"/>
                <a:cs typeface="Times New Roman" panose="02020603050405020304" pitchFamily="18" charset="0"/>
              </a:rPr>
              <a:t>     6. </a:t>
            </a:r>
            <a:r>
              <a:rPr lang="en-IN" dirty="0" err="1">
                <a:latin typeface="Times New Roman" panose="02020603050405020304" pitchFamily="18" charset="0"/>
                <a:cs typeface="Times New Roman" panose="02020603050405020304" pitchFamily="18" charset="0"/>
              </a:rPr>
              <a:t>Budiharto</a:t>
            </a:r>
            <a:r>
              <a:rPr lang="en-IN" dirty="0">
                <a:latin typeface="Times New Roman" panose="02020603050405020304" pitchFamily="18" charset="0"/>
                <a:cs typeface="Times New Roman" panose="02020603050405020304" pitchFamily="18" charset="0"/>
              </a:rPr>
              <a:t>, W., &amp; </a:t>
            </a:r>
            <a:r>
              <a:rPr lang="en-IN" dirty="0" err="1">
                <a:latin typeface="Times New Roman" panose="02020603050405020304" pitchFamily="18" charset="0"/>
                <a:cs typeface="Times New Roman" panose="02020603050405020304" pitchFamily="18" charset="0"/>
              </a:rPr>
              <a:t>Meiliana</a:t>
            </a:r>
            <a:r>
              <a:rPr lang="en-IN" dirty="0">
                <a:latin typeface="Times New Roman" panose="02020603050405020304" pitchFamily="18" charset="0"/>
                <a:cs typeface="Times New Roman" panose="02020603050405020304" pitchFamily="18" charset="0"/>
              </a:rPr>
              <a:t>, M. (2018). Prediction and analysis of Indonesia Presidential election from Twitter using sentiment analysis. Journal of Big data, 5(1), 1-10. 43</a:t>
            </a:r>
          </a:p>
          <a:p>
            <a:pPr marL="0" indent="0">
              <a:buNone/>
            </a:pPr>
            <a:endParaRPr lang="en-IN" dirty="0"/>
          </a:p>
          <a:p>
            <a:pPr marL="0" indent="0">
              <a:buNone/>
            </a:pPr>
            <a:r>
              <a:rPr lang="en-IN" dirty="0"/>
              <a:t>     7. Ibrahim, M., </a:t>
            </a:r>
            <a:r>
              <a:rPr lang="en-IN" dirty="0" err="1"/>
              <a:t>Abdillah</a:t>
            </a:r>
            <a:r>
              <a:rPr lang="en-IN" dirty="0"/>
              <a:t>, O., </a:t>
            </a:r>
            <a:r>
              <a:rPr lang="en-IN" dirty="0" err="1"/>
              <a:t>Wicaksono</a:t>
            </a:r>
            <a:r>
              <a:rPr lang="en-IN" dirty="0"/>
              <a:t>, A. F., &amp; </a:t>
            </a:r>
            <a:r>
              <a:rPr lang="en-IN" dirty="0" err="1"/>
              <a:t>Adriani</a:t>
            </a:r>
            <a:r>
              <a:rPr lang="en-IN" dirty="0"/>
              <a:t>, M. (2015, November). Buzzer detection and sentiment analysis for predicting presidential election results in a twitter nation. In 2015 IEEE international conference on data mining workshop (ICDMW) (pp. 1348-1353). IEEE</a:t>
            </a:r>
          </a:p>
          <a:p>
            <a:pPr marL="0" indent="0">
              <a:buNone/>
            </a:pPr>
            <a:endParaRPr lang="en-IN" dirty="0"/>
          </a:p>
          <a:p>
            <a:pPr marL="0" indent="0">
              <a:buNone/>
            </a:pPr>
            <a:r>
              <a:rPr lang="en-IN" dirty="0"/>
              <a:t>     8. Choy, M., Cheong, M. L., Laik, M. N., &amp; </a:t>
            </a:r>
            <a:r>
              <a:rPr lang="en-IN" dirty="0" err="1"/>
              <a:t>Shung</a:t>
            </a:r>
            <a:r>
              <a:rPr lang="en-IN" dirty="0"/>
              <a:t>, K. P. (2011). A sentiment analysis of Singapore Presidential Election 2011 using Twitter data with census correction. </a:t>
            </a:r>
            <a:r>
              <a:rPr lang="en-IN" dirty="0" err="1"/>
              <a:t>arXiv</a:t>
            </a:r>
            <a:r>
              <a:rPr lang="en-IN" dirty="0"/>
              <a:t> preprint arXiv:1108.5520.</a:t>
            </a:r>
          </a:p>
          <a:p>
            <a:pPr marL="0" indent="0">
              <a:buNone/>
            </a:pPr>
            <a:endParaRPr lang="en-IN" dirty="0"/>
          </a:p>
          <a:p>
            <a:r>
              <a:rPr lang="en-IN" dirty="0"/>
              <a:t> 9. Hasan, A., </a:t>
            </a:r>
            <a:r>
              <a:rPr lang="en-IN" dirty="0" err="1"/>
              <a:t>Moin</a:t>
            </a:r>
            <a:r>
              <a:rPr lang="en-IN" dirty="0"/>
              <a:t>, S., Karim, A., &amp; </a:t>
            </a:r>
            <a:r>
              <a:rPr lang="en-IN" dirty="0" err="1"/>
              <a:t>Shamshirband</a:t>
            </a:r>
            <a:r>
              <a:rPr lang="en-IN" dirty="0"/>
              <a:t>, S. (2018). Machine learning-based sentiment analysis for twitter accounts. Mathematical and computational applications, 23(1), 11.</a:t>
            </a:r>
          </a:p>
          <a:p>
            <a:endParaRPr lang="en-IN" dirty="0"/>
          </a:p>
          <a:p>
            <a:r>
              <a:rPr lang="en-IN" dirty="0"/>
              <a:t> 10.Yavari, A., </a:t>
            </a:r>
            <a:r>
              <a:rPr lang="en-IN" dirty="0" err="1"/>
              <a:t>Hassanpour</a:t>
            </a:r>
            <a:r>
              <a:rPr lang="en-IN" dirty="0"/>
              <a:t>, H., </a:t>
            </a:r>
            <a:r>
              <a:rPr lang="en-IN" dirty="0" err="1"/>
              <a:t>Rahimpour</a:t>
            </a:r>
            <a:r>
              <a:rPr lang="en-IN" dirty="0"/>
              <a:t> Cami, B., &amp; Mahdavi, M. (2022). Election prediction based on sentiment analysis using twitter data. International Journal of engineering, 35(2), 372-379.</a:t>
            </a:r>
          </a:p>
        </p:txBody>
      </p:sp>
    </p:spTree>
    <p:extLst>
      <p:ext uri="{BB962C8B-B14F-4D97-AF65-F5344CB8AC3E}">
        <p14:creationId xmlns:p14="http://schemas.microsoft.com/office/powerpoint/2010/main" val="30396316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6"/>
        <p:cNvGrpSpPr/>
        <p:nvPr/>
      </p:nvGrpSpPr>
      <p:grpSpPr>
        <a:xfrm>
          <a:off x="0" y="0"/>
          <a:ext cx="0" cy="0"/>
          <a:chOff x="0" y="0"/>
          <a:chExt cx="0" cy="0"/>
        </a:xfrm>
      </p:grpSpPr>
      <p:pic>
        <p:nvPicPr>
          <p:cNvPr id="310" name="Picture 309" descr="Aerial view of a highway near the ocean">
            <a:extLst>
              <a:ext uri="{FF2B5EF4-FFF2-40B4-BE49-F238E27FC236}">
                <a16:creationId xmlns:a16="http://schemas.microsoft.com/office/drawing/2014/main" id="{B175380E-75AA-E0FA-6B79-B8F9CA434D74}"/>
              </a:ext>
            </a:extLst>
          </p:cNvPr>
          <p:cNvPicPr>
            <a:picLocks noChangeAspect="1"/>
          </p:cNvPicPr>
          <p:nvPr/>
        </p:nvPicPr>
        <p:blipFill rotWithShape="1">
          <a:blip r:embed="rId3"/>
          <a:srcRect t="11687" b="13021"/>
          <a:stretch/>
        </p:blipFill>
        <p:spPr>
          <a:xfrm>
            <a:off x="-4" y="-16897"/>
            <a:ext cx="12192003" cy="6884632"/>
          </a:xfrm>
          <a:prstGeom prst="rect">
            <a:avLst/>
          </a:prstGeom>
        </p:spPr>
      </p:pic>
      <p:sp useBgFill="1">
        <p:nvSpPr>
          <p:cNvPr id="311" name="Rectangle 310">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4083" y="1474755"/>
            <a:ext cx="3943552" cy="3927961"/>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Google Shape;297;p42"/>
          <p:cNvSpPr txBox="1"/>
          <p:nvPr/>
        </p:nvSpPr>
        <p:spPr>
          <a:xfrm>
            <a:off x="5860473" y="1951209"/>
            <a:ext cx="4887162" cy="2012485"/>
          </a:xfrm>
          <a:prstGeom prst="rect">
            <a:avLst/>
          </a:prstGeom>
        </p:spPr>
        <p:txBody>
          <a:bodyPr spcFirstLastPara="1" vert="horz" lIns="91440" tIns="45720" rIns="91440" bIns="45720" rtlCol="0" anchor="t" anchorCtr="0">
            <a:normAutofit fontScale="92500"/>
          </a:bodyPr>
          <a:lstStyle/>
          <a:p>
            <a:pPr marL="0" lvl="0" indent="0">
              <a:lnSpc>
                <a:spcPct val="90000"/>
              </a:lnSpc>
              <a:spcBef>
                <a:spcPct val="0"/>
              </a:spcBef>
              <a:spcAft>
                <a:spcPts val="600"/>
              </a:spcAft>
            </a:pPr>
            <a:r>
              <a:rPr lang="en-US" sz="1000" kern="1200" dirty="0">
                <a:solidFill>
                  <a:schemeClr val="tx1"/>
                </a:solidFill>
                <a:latin typeface="+mj-lt"/>
                <a:ea typeface="+mj-ea"/>
                <a:cs typeface="+mj-cs"/>
              </a:rPr>
              <a:t>		</a:t>
            </a:r>
          </a:p>
          <a:p>
            <a:pPr marL="0" lvl="0" indent="0">
              <a:lnSpc>
                <a:spcPct val="90000"/>
              </a:lnSpc>
              <a:spcBef>
                <a:spcPct val="0"/>
              </a:spcBef>
              <a:spcAft>
                <a:spcPts val="600"/>
              </a:spcAft>
            </a:pPr>
            <a:endParaRPr lang="en-US" sz="1000" kern="1200" dirty="0">
              <a:solidFill>
                <a:schemeClr val="tx1"/>
              </a:solidFill>
              <a:latin typeface="+mj-lt"/>
              <a:ea typeface="+mj-ea"/>
              <a:cs typeface="+mj-cs"/>
            </a:endParaRPr>
          </a:p>
          <a:p>
            <a:pPr marL="0" lvl="0" indent="0">
              <a:lnSpc>
                <a:spcPct val="90000"/>
              </a:lnSpc>
              <a:spcBef>
                <a:spcPct val="0"/>
              </a:spcBef>
              <a:spcAft>
                <a:spcPts val="600"/>
              </a:spcAft>
            </a:pPr>
            <a:endParaRPr lang="en-US" sz="1000" kern="1200" dirty="0">
              <a:solidFill>
                <a:schemeClr val="tx1"/>
              </a:solidFill>
              <a:latin typeface="+mj-lt"/>
              <a:ea typeface="+mj-ea"/>
              <a:cs typeface="+mj-cs"/>
            </a:endParaRPr>
          </a:p>
          <a:p>
            <a:pPr marL="0" lvl="0" indent="0">
              <a:lnSpc>
                <a:spcPct val="90000"/>
              </a:lnSpc>
              <a:spcBef>
                <a:spcPct val="0"/>
              </a:spcBef>
              <a:spcAft>
                <a:spcPts val="600"/>
              </a:spcAft>
            </a:pPr>
            <a:endParaRPr lang="en-US" sz="1000" kern="1200" dirty="0">
              <a:solidFill>
                <a:schemeClr val="tx1"/>
              </a:solidFill>
              <a:latin typeface="+mj-lt"/>
              <a:ea typeface="+mj-ea"/>
              <a:cs typeface="+mj-cs"/>
            </a:endParaRPr>
          </a:p>
          <a:p>
            <a:pPr marL="0" lvl="0" indent="0">
              <a:lnSpc>
                <a:spcPct val="90000"/>
              </a:lnSpc>
              <a:spcBef>
                <a:spcPct val="0"/>
              </a:spcBef>
              <a:spcAft>
                <a:spcPts val="600"/>
              </a:spcAft>
            </a:pPr>
            <a:endParaRPr lang="en-US" sz="1000" kern="1200" dirty="0">
              <a:solidFill>
                <a:schemeClr val="tx1"/>
              </a:solidFill>
              <a:latin typeface="+mj-lt"/>
              <a:ea typeface="+mj-ea"/>
              <a:cs typeface="+mj-cs"/>
            </a:endParaRPr>
          </a:p>
          <a:p>
            <a:pPr marL="0" lvl="0" indent="0">
              <a:lnSpc>
                <a:spcPct val="90000"/>
              </a:lnSpc>
              <a:spcBef>
                <a:spcPct val="0"/>
              </a:spcBef>
              <a:spcAft>
                <a:spcPts val="600"/>
              </a:spcAft>
            </a:pPr>
            <a:r>
              <a:rPr lang="en-US" sz="1000" kern="1200" dirty="0">
                <a:solidFill>
                  <a:schemeClr val="tx1"/>
                </a:solidFill>
                <a:latin typeface="+mj-lt"/>
                <a:ea typeface="+mj-ea"/>
                <a:cs typeface="+mj-cs"/>
              </a:rPr>
              <a:t>					</a:t>
            </a:r>
            <a:r>
              <a:rPr lang="en-US" sz="4600" b="1" kern="1200" dirty="0">
                <a:solidFill>
                  <a:schemeClr val="tx1"/>
                </a:solidFill>
                <a:latin typeface="+mj-lt"/>
                <a:ea typeface="+mj-ea"/>
                <a:cs typeface="+mj-cs"/>
              </a:rPr>
              <a:t>THANK YOU!	</a:t>
            </a:r>
            <a:endParaRPr lang="en-US" sz="1000" b="1" kern="1200" dirty="0">
              <a:solidFill>
                <a:schemeClr val="tx1"/>
              </a:solidFill>
              <a:latin typeface="+mj-lt"/>
              <a:ea typeface="+mj-ea"/>
              <a:cs typeface="+mj-cs"/>
            </a:endParaRPr>
          </a:p>
        </p:txBody>
      </p:sp>
      <p:cxnSp>
        <p:nvCxnSpPr>
          <p:cNvPr id="312" name="Straight Connector 311">
            <a:extLst>
              <a:ext uri="{FF2B5EF4-FFF2-40B4-BE49-F238E27FC236}">
                <a16:creationId xmlns:a16="http://schemas.microsoft.com/office/drawing/2014/main" id="{8748256A-88AC-4254-406B-0E8EE2CC2B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75334" y="1940933"/>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graphicFrame>
        <p:nvGraphicFramePr>
          <p:cNvPr id="281" name="Google Shape;281;p39"/>
          <p:cNvGraphicFramePr/>
          <p:nvPr/>
        </p:nvGraphicFramePr>
        <p:xfrm>
          <a:off x="442350" y="0"/>
          <a:ext cx="11099475" cy="6697860"/>
        </p:xfrm>
        <a:graphic>
          <a:graphicData uri="http://schemas.openxmlformats.org/drawingml/2006/table">
            <a:tbl>
              <a:tblPr>
                <a:noFill/>
                <a:tableStyleId>{27F80CE6-FBAF-4F2C-82A4-AAD96255167D}</a:tableStyleId>
              </a:tblPr>
              <a:tblGrid>
                <a:gridCol w="3699825">
                  <a:extLst>
                    <a:ext uri="{9D8B030D-6E8A-4147-A177-3AD203B41FA5}">
                      <a16:colId xmlns:a16="http://schemas.microsoft.com/office/drawing/2014/main" val="20000"/>
                    </a:ext>
                  </a:extLst>
                </a:gridCol>
                <a:gridCol w="3699825">
                  <a:extLst>
                    <a:ext uri="{9D8B030D-6E8A-4147-A177-3AD203B41FA5}">
                      <a16:colId xmlns:a16="http://schemas.microsoft.com/office/drawing/2014/main" val="20001"/>
                    </a:ext>
                  </a:extLst>
                </a:gridCol>
                <a:gridCol w="3699825">
                  <a:extLst>
                    <a:ext uri="{9D8B030D-6E8A-4147-A177-3AD203B41FA5}">
                      <a16:colId xmlns:a16="http://schemas.microsoft.com/office/drawing/2014/main" val="20002"/>
                    </a:ext>
                  </a:extLst>
                </a:gridCol>
              </a:tblGrid>
              <a:tr h="453625">
                <a:tc>
                  <a:txBody>
                    <a:bodyPr/>
                    <a:lstStyle/>
                    <a:p>
                      <a:pPr marL="0" lvl="0" indent="0" algn="l" rtl="0">
                        <a:spcBef>
                          <a:spcPts val="0"/>
                        </a:spcBef>
                        <a:spcAft>
                          <a:spcPts val="0"/>
                        </a:spcAft>
                        <a:buNone/>
                      </a:pPr>
                      <a:r>
                        <a:rPr lang="en-IN" sz="1900"/>
                        <a:t>                   Title</a:t>
                      </a:r>
                      <a:endParaRPr sz="2200"/>
                    </a:p>
                  </a:txBody>
                  <a:tcPr marL="91425" marR="91425" marT="91425" marB="91425"/>
                </a:tc>
                <a:tc>
                  <a:txBody>
                    <a:bodyPr/>
                    <a:lstStyle/>
                    <a:p>
                      <a:pPr marL="0" lvl="0" indent="0" algn="l" rtl="0">
                        <a:spcBef>
                          <a:spcPts val="0"/>
                        </a:spcBef>
                        <a:spcAft>
                          <a:spcPts val="0"/>
                        </a:spcAft>
                        <a:buNone/>
                      </a:pPr>
                      <a:r>
                        <a:rPr lang="en-IN" sz="1900"/>
                        <a:t>Methodology</a:t>
                      </a:r>
                      <a:endParaRPr sz="1900"/>
                    </a:p>
                  </a:txBody>
                  <a:tcPr marL="91425" marR="91425" marT="91425" marB="91425"/>
                </a:tc>
                <a:tc>
                  <a:txBody>
                    <a:bodyPr/>
                    <a:lstStyle/>
                    <a:p>
                      <a:pPr marL="0" lvl="0" indent="0" algn="l" rtl="0">
                        <a:spcBef>
                          <a:spcPts val="0"/>
                        </a:spcBef>
                        <a:spcAft>
                          <a:spcPts val="0"/>
                        </a:spcAft>
                        <a:buNone/>
                      </a:pPr>
                      <a:r>
                        <a:rPr lang="en-IN" sz="1900"/>
                        <a:t>Limitations</a:t>
                      </a:r>
                      <a:endParaRPr sz="1900"/>
                    </a:p>
                  </a:txBody>
                  <a:tcPr marL="91425" marR="91425" marT="91425" marB="91425"/>
                </a:tc>
                <a:extLst>
                  <a:ext uri="{0D108BD9-81ED-4DB2-BD59-A6C34878D82A}">
                    <a16:rowId xmlns:a16="http://schemas.microsoft.com/office/drawing/2014/main" val="10000"/>
                  </a:ext>
                </a:extLst>
              </a:tr>
              <a:tr h="1472150">
                <a:tc>
                  <a:txBody>
                    <a:bodyPr/>
                    <a:lstStyle/>
                    <a:p>
                      <a:pPr marL="0" lvl="0" indent="0" algn="l" rtl="0">
                        <a:spcBef>
                          <a:spcPts val="0"/>
                        </a:spcBef>
                        <a:spcAft>
                          <a:spcPts val="0"/>
                        </a:spcAft>
                        <a:buNone/>
                      </a:pPr>
                      <a:r>
                        <a:rPr lang="en-IN">
                          <a:solidFill>
                            <a:srgbClr val="222222"/>
                          </a:solidFill>
                          <a:highlight>
                            <a:srgbClr val="FFFFFF"/>
                          </a:highlight>
                        </a:rPr>
                        <a:t>Li, G., Zheng, Q., Zhang, L., Guo, S., &amp; Niu, L. (2020, November). Sentiment infomation based model for chinese text sentiment analysis. In </a:t>
                      </a:r>
                      <a:r>
                        <a:rPr lang="en-IN" i="1">
                          <a:solidFill>
                            <a:srgbClr val="222222"/>
                          </a:solidFill>
                          <a:highlight>
                            <a:srgbClr val="FFFFFF"/>
                          </a:highlight>
                        </a:rPr>
                        <a:t>2020 IEEE 3rd international conference on automation, electronics and electrical engineering (AUTEEE)</a:t>
                      </a:r>
                      <a:r>
                        <a:rPr lang="en-IN">
                          <a:solidFill>
                            <a:srgbClr val="222222"/>
                          </a:solidFill>
                          <a:highlight>
                            <a:srgbClr val="FFFFFF"/>
                          </a:highlight>
                        </a:rPr>
                        <a:t> (pp. 366-371). IEEE.</a:t>
                      </a:r>
                      <a:endParaRPr>
                        <a:solidFill>
                          <a:srgbClr val="222222"/>
                        </a:solidFill>
                        <a:highlight>
                          <a:srgbClr val="FFFFFF"/>
                        </a:highlight>
                      </a:endParaRPr>
                    </a:p>
                  </a:txBody>
                  <a:tcPr marL="91425" marR="91425" marT="91425" marB="91425"/>
                </a:tc>
                <a:tc>
                  <a:txBody>
                    <a:bodyPr/>
                    <a:lstStyle/>
                    <a:p>
                      <a:pPr marL="457200" lvl="0" indent="-317500" algn="l" rtl="0">
                        <a:spcBef>
                          <a:spcPts val="0"/>
                        </a:spcBef>
                        <a:spcAft>
                          <a:spcPts val="0"/>
                        </a:spcAft>
                        <a:buClr>
                          <a:srgbClr val="333333"/>
                        </a:buClr>
                        <a:buSzPts val="1400"/>
                        <a:buChar char="●"/>
                      </a:pPr>
                      <a:r>
                        <a:rPr lang="en-IN">
                          <a:solidFill>
                            <a:srgbClr val="333333"/>
                          </a:solidFill>
                          <a:highlight>
                            <a:srgbClr val="FFFFFF"/>
                          </a:highlight>
                        </a:rPr>
                        <a:t>This paper proposes a sentiment information based network model(SINM).</a:t>
                      </a:r>
                      <a:endParaRPr>
                        <a:solidFill>
                          <a:srgbClr val="333333"/>
                        </a:solidFill>
                        <a:highlight>
                          <a:srgbClr val="FFFFFF"/>
                        </a:highlight>
                      </a:endParaRPr>
                    </a:p>
                    <a:p>
                      <a:pPr marL="457200" lvl="0" indent="-317500" algn="l" rtl="0">
                        <a:spcBef>
                          <a:spcPts val="0"/>
                        </a:spcBef>
                        <a:spcAft>
                          <a:spcPts val="0"/>
                        </a:spcAft>
                        <a:buClr>
                          <a:srgbClr val="333333"/>
                        </a:buClr>
                        <a:buSzPts val="1400"/>
                        <a:buChar char="●"/>
                      </a:pPr>
                      <a:r>
                        <a:rPr lang="en-IN">
                          <a:solidFill>
                            <a:srgbClr val="333333"/>
                          </a:solidFill>
                          <a:highlight>
                            <a:srgbClr val="FFFFFF"/>
                          </a:highlight>
                        </a:rPr>
                        <a:t> We use Transfomer encoder and LSTM as model components.</a:t>
                      </a:r>
                      <a:endParaRPr>
                        <a:solidFill>
                          <a:srgbClr val="333333"/>
                        </a:solidFill>
                        <a:highlight>
                          <a:srgbClr val="FFFFFF"/>
                        </a:highlight>
                      </a:endParaRPr>
                    </a:p>
                  </a:txBody>
                  <a:tcPr marL="91425" marR="91425" marT="91425" marB="91425"/>
                </a:tc>
                <a:tc>
                  <a:txBody>
                    <a:bodyPr/>
                    <a:lstStyle/>
                    <a:p>
                      <a:pPr marL="0" lvl="0" indent="0" algn="l" rtl="0">
                        <a:spcBef>
                          <a:spcPts val="0"/>
                        </a:spcBef>
                        <a:spcAft>
                          <a:spcPts val="0"/>
                        </a:spcAft>
                        <a:buNone/>
                      </a:pPr>
                      <a:r>
                        <a:rPr lang="en-IN">
                          <a:solidFill>
                            <a:srgbClr val="1F1F1F"/>
                          </a:solidFill>
                          <a:highlight>
                            <a:srgbClr val="FFFFFF"/>
                          </a:highlight>
                        </a:rPr>
                        <a:t>These models rely heavily on the quality and size of the training data. If the training data doesn't accurately reflect the nuances of Chinese sentiment expression, the model's accuracy will suffer. </a:t>
                      </a:r>
                      <a:endParaRPr sz="1600"/>
                    </a:p>
                  </a:txBody>
                  <a:tcPr marL="91425" marR="91425" marT="91425" marB="91425"/>
                </a:tc>
                <a:extLst>
                  <a:ext uri="{0D108BD9-81ED-4DB2-BD59-A6C34878D82A}">
                    <a16:rowId xmlns:a16="http://schemas.microsoft.com/office/drawing/2014/main" val="10001"/>
                  </a:ext>
                </a:extLst>
              </a:tr>
              <a:tr h="1678975">
                <a:tc>
                  <a:txBody>
                    <a:bodyPr/>
                    <a:lstStyle/>
                    <a:p>
                      <a:pPr marL="0" lvl="0" indent="0" algn="l" rtl="0">
                        <a:spcBef>
                          <a:spcPts val="0"/>
                        </a:spcBef>
                        <a:spcAft>
                          <a:spcPts val="0"/>
                        </a:spcAft>
                        <a:buClr>
                          <a:schemeClr val="dk1"/>
                        </a:buClr>
                        <a:buSzPts val="1100"/>
                        <a:buFont typeface="Arial"/>
                        <a:buNone/>
                      </a:pPr>
                      <a:r>
                        <a:rPr lang="en-IN">
                          <a:solidFill>
                            <a:srgbClr val="222222"/>
                          </a:solidFill>
                          <a:highlight>
                            <a:srgbClr val="FFFFFF"/>
                          </a:highlight>
                        </a:rPr>
                        <a:t>Woldemariam, Y. (2016, March). Sentiment analysis in a cross-media analysis framework. In </a:t>
                      </a:r>
                      <a:r>
                        <a:rPr lang="en-IN" i="1">
                          <a:solidFill>
                            <a:srgbClr val="222222"/>
                          </a:solidFill>
                          <a:highlight>
                            <a:srgbClr val="FFFFFF"/>
                          </a:highlight>
                        </a:rPr>
                        <a:t>2016 IEEE international conference on big data analysis (ICBDA)</a:t>
                      </a:r>
                      <a:r>
                        <a:rPr lang="en-IN">
                          <a:solidFill>
                            <a:srgbClr val="222222"/>
                          </a:solidFill>
                          <a:highlight>
                            <a:srgbClr val="FFFFFF"/>
                          </a:highlight>
                        </a:rPr>
                        <a:t> (pp. 1-5). IEEE.</a:t>
                      </a:r>
                      <a:endParaRPr sz="1750">
                        <a:solidFill>
                          <a:srgbClr val="006699"/>
                        </a:solidFill>
                        <a:highlight>
                          <a:srgbClr val="FFFFFF"/>
                        </a:highlight>
                      </a:endParaRPr>
                    </a:p>
                    <a:p>
                      <a:pPr marL="0" lvl="0" indent="0" algn="l" rtl="0">
                        <a:spcBef>
                          <a:spcPts val="0"/>
                        </a:spcBef>
                        <a:spcAft>
                          <a:spcPts val="0"/>
                        </a:spcAft>
                        <a:buNone/>
                      </a:pPr>
                      <a:endParaRPr/>
                    </a:p>
                  </a:txBody>
                  <a:tcPr marL="91425" marR="91425" marT="91425" marB="91425"/>
                </a:tc>
                <a:tc>
                  <a:txBody>
                    <a:bodyPr/>
                    <a:lstStyle/>
                    <a:p>
                      <a:pPr marL="457200" lvl="0" indent="-317500" algn="l" rtl="0">
                        <a:spcBef>
                          <a:spcPts val="0"/>
                        </a:spcBef>
                        <a:spcAft>
                          <a:spcPts val="0"/>
                        </a:spcAft>
                        <a:buClr>
                          <a:srgbClr val="333333"/>
                        </a:buClr>
                        <a:buSzPts val="1400"/>
                        <a:buChar char="●"/>
                      </a:pPr>
                      <a:r>
                        <a:rPr lang="en-IN">
                          <a:solidFill>
                            <a:srgbClr val="333333"/>
                          </a:solidFill>
                          <a:highlight>
                            <a:srgbClr val="FFFFFF"/>
                          </a:highlight>
                        </a:rPr>
                        <a:t>The pipeline includes the following components; chat room cleaner, NLP and sentiment analyzer. </a:t>
                      </a:r>
                      <a:endParaRPr>
                        <a:solidFill>
                          <a:srgbClr val="333333"/>
                        </a:solidFill>
                        <a:highlight>
                          <a:srgbClr val="FFFFFF"/>
                        </a:highlight>
                      </a:endParaRPr>
                    </a:p>
                    <a:p>
                      <a:pPr marL="457200" lvl="0" indent="-317500" algn="l" rtl="0">
                        <a:spcBef>
                          <a:spcPts val="0"/>
                        </a:spcBef>
                        <a:spcAft>
                          <a:spcPts val="0"/>
                        </a:spcAft>
                        <a:buClr>
                          <a:srgbClr val="333333"/>
                        </a:buClr>
                        <a:buSzPts val="1400"/>
                        <a:buChar char="●"/>
                      </a:pPr>
                      <a:r>
                        <a:rPr lang="en-IN">
                          <a:solidFill>
                            <a:srgbClr val="333333"/>
                          </a:solidFill>
                          <a:highlight>
                            <a:srgbClr val="FFFFFF"/>
                          </a:highlight>
                        </a:rPr>
                        <a:t>we use the apache-hadoop framework with its lexicon-based sentiment prediction algorithm and Stanford coreNLP library with the Recursive Neural Tensor Network (RNTN) model. </a:t>
                      </a:r>
                      <a:endParaRPr/>
                    </a:p>
                  </a:txBody>
                  <a:tcPr marL="91425" marR="91425" marT="91425" marB="91425"/>
                </a:tc>
                <a:tc>
                  <a:txBody>
                    <a:bodyPr/>
                    <a:lstStyle/>
                    <a:p>
                      <a:pPr marL="0" lvl="0" indent="0" algn="l" rtl="0">
                        <a:spcBef>
                          <a:spcPts val="0"/>
                        </a:spcBef>
                        <a:spcAft>
                          <a:spcPts val="0"/>
                        </a:spcAft>
                        <a:buNone/>
                      </a:pPr>
                      <a:r>
                        <a:rPr lang="en-IN">
                          <a:solidFill>
                            <a:srgbClr val="1F1F1F"/>
                          </a:solidFill>
                          <a:highlight>
                            <a:srgbClr val="FFFFFF"/>
                          </a:highlight>
                        </a:rPr>
                        <a:t>Sentiment can be expressed differently across media. A frowning emoji in text is a clear negative sign, but a frown in a video might indicate concentration or contemplation.</a:t>
                      </a:r>
                      <a:endParaRPr/>
                    </a:p>
                  </a:txBody>
                  <a:tcPr marL="91425" marR="91425" marT="91425" marB="91425"/>
                </a:tc>
                <a:extLst>
                  <a:ext uri="{0D108BD9-81ED-4DB2-BD59-A6C34878D82A}">
                    <a16:rowId xmlns:a16="http://schemas.microsoft.com/office/drawing/2014/main" val="10002"/>
                  </a:ext>
                </a:extLst>
              </a:tr>
              <a:tr h="2116975">
                <a:tc>
                  <a:txBody>
                    <a:bodyPr/>
                    <a:lstStyle/>
                    <a:p>
                      <a:pPr marL="0" lvl="0" indent="0" algn="l" rtl="0">
                        <a:spcBef>
                          <a:spcPts val="0"/>
                        </a:spcBef>
                        <a:spcAft>
                          <a:spcPts val="0"/>
                        </a:spcAft>
                        <a:buNone/>
                      </a:pPr>
                      <a:r>
                        <a:rPr lang="en-IN">
                          <a:solidFill>
                            <a:srgbClr val="222222"/>
                          </a:solidFill>
                          <a:highlight>
                            <a:srgbClr val="FFFFFF"/>
                          </a:highlight>
                        </a:rPr>
                        <a:t>Ilmania, A., Cahyawijaya, S., &amp; Purwarianti, A. (2018, November). Aspect detection and sentiment classification using deep neural network for Indonesian aspect-based sentiment analysis. In </a:t>
                      </a:r>
                      <a:r>
                        <a:rPr lang="en-IN" i="1">
                          <a:solidFill>
                            <a:srgbClr val="222222"/>
                          </a:solidFill>
                          <a:highlight>
                            <a:srgbClr val="FFFFFF"/>
                          </a:highlight>
                        </a:rPr>
                        <a:t>2018 International Conference on Asian Language Processing (IALP)</a:t>
                      </a:r>
                      <a:r>
                        <a:rPr lang="en-IN">
                          <a:solidFill>
                            <a:srgbClr val="222222"/>
                          </a:solidFill>
                          <a:highlight>
                            <a:srgbClr val="FFFFFF"/>
                          </a:highlight>
                        </a:rPr>
                        <a:t> (pp. 62-67). IEEE.</a:t>
                      </a:r>
                      <a:endParaRPr/>
                    </a:p>
                  </a:txBody>
                  <a:tcPr marL="91425" marR="91425" marT="91425" marB="91425"/>
                </a:tc>
                <a:tc>
                  <a:txBody>
                    <a:bodyPr/>
                    <a:lstStyle/>
                    <a:p>
                      <a:pPr marL="457200" lvl="0" indent="-314325" algn="l" rtl="0">
                        <a:spcBef>
                          <a:spcPts val="0"/>
                        </a:spcBef>
                        <a:spcAft>
                          <a:spcPts val="0"/>
                        </a:spcAft>
                        <a:buClr>
                          <a:srgbClr val="333333"/>
                        </a:buClr>
                        <a:buSzPts val="1350"/>
                        <a:buChar char="●"/>
                      </a:pPr>
                      <a:r>
                        <a:rPr lang="en-IN" sz="1350">
                          <a:solidFill>
                            <a:srgbClr val="333333"/>
                          </a:solidFill>
                          <a:highlight>
                            <a:srgbClr val="FFFFFF"/>
                          </a:highlight>
                        </a:rPr>
                        <a:t>On sentiment classification, we also compare two approaches of deep neural network. The first approach uses word embedding, sentiment lexicon and POS tags as the input vector, with bi-GRU based as the topology. </a:t>
                      </a:r>
                      <a:endParaRPr sz="1350">
                        <a:solidFill>
                          <a:srgbClr val="333333"/>
                        </a:solidFill>
                        <a:highlight>
                          <a:srgbClr val="FFFFFF"/>
                        </a:highlight>
                      </a:endParaRPr>
                    </a:p>
                    <a:p>
                      <a:pPr marL="457200" lvl="0" indent="-314325" algn="l" rtl="0">
                        <a:spcBef>
                          <a:spcPts val="0"/>
                        </a:spcBef>
                        <a:spcAft>
                          <a:spcPts val="0"/>
                        </a:spcAft>
                        <a:buClr>
                          <a:srgbClr val="333333"/>
                        </a:buClr>
                        <a:buSzPts val="1350"/>
                        <a:buChar char="●"/>
                      </a:pPr>
                      <a:r>
                        <a:rPr lang="en-IN" sz="1350">
                          <a:solidFill>
                            <a:srgbClr val="333333"/>
                          </a:solidFill>
                          <a:highlight>
                            <a:srgbClr val="FFFFFF"/>
                          </a:highlight>
                        </a:rPr>
                        <a:t>The second one uses aspect matrix to rescale the word embedding vector as the input vector and convolutional neural network (CNN)based as the topology. </a:t>
                      </a:r>
                      <a:endParaRPr/>
                    </a:p>
                  </a:txBody>
                  <a:tcPr marL="91425" marR="91425" marT="91425" marB="91425"/>
                </a:tc>
                <a:tc>
                  <a:txBody>
                    <a:bodyPr/>
                    <a:lstStyle/>
                    <a:p>
                      <a:pPr marL="0" lvl="0" indent="0" algn="l" rtl="0">
                        <a:spcBef>
                          <a:spcPts val="0"/>
                        </a:spcBef>
                        <a:spcAft>
                          <a:spcPts val="0"/>
                        </a:spcAft>
                        <a:buNone/>
                      </a:pPr>
                      <a:r>
                        <a:rPr lang="en-IN" sz="1200">
                          <a:solidFill>
                            <a:srgbClr val="1F1F1F"/>
                          </a:solidFill>
                          <a:highlight>
                            <a:srgbClr val="FFFFFF"/>
                          </a:highlight>
                        </a:rPr>
                        <a:t>ABSA models require a large amount of high-quality Indonesian training data. This data needs to be labeled with both the aspects and their sentiment polarities.</a:t>
                      </a:r>
                      <a:endParaRPr/>
                    </a:p>
                  </a:txBody>
                  <a:tcPr marL="91425" marR="91425" marT="91425" marB="914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18035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graphicFrame>
        <p:nvGraphicFramePr>
          <p:cNvPr id="286" name="Google Shape;286;p40"/>
          <p:cNvGraphicFramePr/>
          <p:nvPr/>
        </p:nvGraphicFramePr>
        <p:xfrm>
          <a:off x="102375" y="392025"/>
          <a:ext cx="11137125" cy="4592235"/>
        </p:xfrm>
        <a:graphic>
          <a:graphicData uri="http://schemas.openxmlformats.org/drawingml/2006/table">
            <a:tbl>
              <a:tblPr>
                <a:noFill/>
                <a:tableStyleId>{27F80CE6-FBAF-4F2C-82A4-AAD96255167D}</a:tableStyleId>
              </a:tblPr>
              <a:tblGrid>
                <a:gridCol w="3712375">
                  <a:extLst>
                    <a:ext uri="{9D8B030D-6E8A-4147-A177-3AD203B41FA5}">
                      <a16:colId xmlns:a16="http://schemas.microsoft.com/office/drawing/2014/main" val="20000"/>
                    </a:ext>
                  </a:extLst>
                </a:gridCol>
                <a:gridCol w="3712375">
                  <a:extLst>
                    <a:ext uri="{9D8B030D-6E8A-4147-A177-3AD203B41FA5}">
                      <a16:colId xmlns:a16="http://schemas.microsoft.com/office/drawing/2014/main" val="20001"/>
                    </a:ext>
                  </a:extLst>
                </a:gridCol>
                <a:gridCol w="3712375">
                  <a:extLst>
                    <a:ext uri="{9D8B030D-6E8A-4147-A177-3AD203B41FA5}">
                      <a16:colId xmlns:a16="http://schemas.microsoft.com/office/drawing/2014/main" val="20002"/>
                    </a:ext>
                  </a:extLst>
                </a:gridCol>
              </a:tblGrid>
              <a:tr h="2062425">
                <a:tc>
                  <a:txBody>
                    <a:bodyPr/>
                    <a:lstStyle/>
                    <a:p>
                      <a:pPr marL="0" lvl="0" indent="0" algn="l" rtl="0">
                        <a:spcBef>
                          <a:spcPts val="0"/>
                        </a:spcBef>
                        <a:spcAft>
                          <a:spcPts val="0"/>
                        </a:spcAft>
                        <a:buNone/>
                      </a:pPr>
                      <a:r>
                        <a:rPr lang="en-IN">
                          <a:solidFill>
                            <a:srgbClr val="222222"/>
                          </a:solidFill>
                          <a:highlight>
                            <a:srgbClr val="FFFFFF"/>
                          </a:highlight>
                        </a:rPr>
                        <a:t>Fujihira, K., &amp; Horibe, N. (2020, September). Multilingual sentiment analysis for web text based on word to word translation. In </a:t>
                      </a:r>
                      <a:r>
                        <a:rPr lang="en-IN" i="1">
                          <a:solidFill>
                            <a:srgbClr val="222222"/>
                          </a:solidFill>
                          <a:highlight>
                            <a:srgbClr val="FFFFFF"/>
                          </a:highlight>
                        </a:rPr>
                        <a:t>2020 9th International Congress on Advanced Applied Informatics (IIAI-AAI)</a:t>
                      </a:r>
                      <a:r>
                        <a:rPr lang="en-IN">
                          <a:solidFill>
                            <a:srgbClr val="222222"/>
                          </a:solidFill>
                          <a:highlight>
                            <a:srgbClr val="FFFFFF"/>
                          </a:highlight>
                        </a:rPr>
                        <a:t> (pp. 74-79). IEEE.</a:t>
                      </a:r>
                      <a:endParaRPr sz="1800"/>
                    </a:p>
                  </a:txBody>
                  <a:tcPr marL="91425" marR="91425" marT="91425" marB="91425"/>
                </a:tc>
                <a:tc>
                  <a:txBody>
                    <a:bodyPr/>
                    <a:lstStyle/>
                    <a:p>
                      <a:pPr marL="457200" lvl="0" indent="-317500" algn="l" rtl="0">
                        <a:spcBef>
                          <a:spcPts val="0"/>
                        </a:spcBef>
                        <a:spcAft>
                          <a:spcPts val="0"/>
                        </a:spcAft>
                        <a:buClr>
                          <a:srgbClr val="333333"/>
                        </a:buClr>
                        <a:buSzPts val="1400"/>
                        <a:buChar char="●"/>
                      </a:pPr>
                      <a:r>
                        <a:rPr lang="en-IN">
                          <a:solidFill>
                            <a:srgbClr val="333333"/>
                          </a:solidFill>
                          <a:highlight>
                            <a:srgbClr val="FFFFFF"/>
                          </a:highlight>
                        </a:rPr>
                        <a:t>we design a multilingual sentiment analysis method based on word to word translation using a sentiment dictionary in arbitrary native language.</a:t>
                      </a:r>
                      <a:endParaRPr>
                        <a:solidFill>
                          <a:srgbClr val="333333"/>
                        </a:solidFill>
                        <a:highlight>
                          <a:srgbClr val="FFFFFF"/>
                        </a:highlight>
                      </a:endParaRPr>
                    </a:p>
                    <a:p>
                      <a:pPr marL="457200" lvl="0" indent="-314325" algn="l" rtl="0">
                        <a:spcBef>
                          <a:spcPts val="0"/>
                        </a:spcBef>
                        <a:spcAft>
                          <a:spcPts val="0"/>
                        </a:spcAft>
                        <a:buClr>
                          <a:srgbClr val="333333"/>
                        </a:buClr>
                        <a:buSzPts val="1350"/>
                        <a:buChar char="●"/>
                      </a:pPr>
                      <a:r>
                        <a:rPr lang="en-IN" sz="1350">
                          <a:solidFill>
                            <a:srgbClr val="333333"/>
                          </a:solidFill>
                          <a:highlight>
                            <a:srgbClr val="FFFFFF"/>
                          </a:highlight>
                        </a:rPr>
                        <a:t> We conduct a sentiment classification experiment for tweets in English, German, French, and Spanish.</a:t>
                      </a:r>
                      <a:endParaRPr>
                        <a:solidFill>
                          <a:srgbClr val="333333"/>
                        </a:solidFill>
                        <a:highlight>
                          <a:srgbClr val="FFFFFF"/>
                        </a:highlight>
                      </a:endParaRPr>
                    </a:p>
                  </a:txBody>
                  <a:tcPr marL="91425" marR="91425" marT="91425" marB="91425"/>
                </a:tc>
                <a:tc>
                  <a:txBody>
                    <a:bodyPr/>
                    <a:lstStyle/>
                    <a:p>
                      <a:pPr marL="0" lvl="0" indent="0" algn="l" rtl="0">
                        <a:spcBef>
                          <a:spcPts val="0"/>
                        </a:spcBef>
                        <a:spcAft>
                          <a:spcPts val="0"/>
                        </a:spcAft>
                        <a:buNone/>
                      </a:pPr>
                      <a:r>
                        <a:rPr lang="en-IN">
                          <a:solidFill>
                            <a:srgbClr val="1F1F1F"/>
                          </a:solidFill>
                          <a:highlight>
                            <a:srgbClr val="FFFFFF"/>
                          </a:highlight>
                        </a:rPr>
                        <a:t>Languages express sentiment in nuanced ways. Direct word-to-word translation often fails to capture these subtleties. Sarcasm, irony, and cultural references can be misinterpreted, leading to inaccurate sentiment classification</a:t>
                      </a:r>
                      <a:endParaRPr/>
                    </a:p>
                  </a:txBody>
                  <a:tcPr marL="91425" marR="91425" marT="91425" marB="91425"/>
                </a:tc>
                <a:extLst>
                  <a:ext uri="{0D108BD9-81ED-4DB2-BD59-A6C34878D82A}">
                    <a16:rowId xmlns:a16="http://schemas.microsoft.com/office/drawing/2014/main" val="10000"/>
                  </a:ext>
                </a:extLst>
              </a:tr>
              <a:tr h="2062425">
                <a:tc>
                  <a:txBody>
                    <a:bodyPr/>
                    <a:lstStyle/>
                    <a:p>
                      <a:pPr marL="0" lvl="0" indent="0" algn="l" rtl="0">
                        <a:spcBef>
                          <a:spcPts val="0"/>
                        </a:spcBef>
                        <a:spcAft>
                          <a:spcPts val="0"/>
                        </a:spcAft>
                        <a:buNone/>
                      </a:pPr>
                      <a:r>
                        <a:rPr lang="en-IN">
                          <a:solidFill>
                            <a:srgbClr val="222222"/>
                          </a:solidFill>
                          <a:highlight>
                            <a:srgbClr val="FFFFFF"/>
                          </a:highlight>
                        </a:rPr>
                        <a:t>Wang, Z., Chong, C. S., Lan, L., Yang, Y., Ho, S. B., &amp; Tong, J. C. (2016, December). Fine-grained sentiment analysis of social media with emotion sensing. In </a:t>
                      </a:r>
                      <a:r>
                        <a:rPr lang="en-IN" i="1">
                          <a:solidFill>
                            <a:srgbClr val="222222"/>
                          </a:solidFill>
                          <a:highlight>
                            <a:srgbClr val="FFFFFF"/>
                          </a:highlight>
                        </a:rPr>
                        <a:t>2016 Future technologies conference (FTC)</a:t>
                      </a:r>
                      <a:r>
                        <a:rPr lang="en-IN">
                          <a:solidFill>
                            <a:srgbClr val="222222"/>
                          </a:solidFill>
                          <a:highlight>
                            <a:srgbClr val="FFFFFF"/>
                          </a:highlight>
                        </a:rPr>
                        <a:t> (pp. 1361-1364). IEEE.</a:t>
                      </a:r>
                      <a:endParaRPr/>
                    </a:p>
                  </a:txBody>
                  <a:tcPr marL="91425" marR="91425" marT="91425" marB="91425"/>
                </a:tc>
                <a:tc>
                  <a:txBody>
                    <a:bodyPr/>
                    <a:lstStyle/>
                    <a:p>
                      <a:pPr marL="457200" lvl="0" indent="-317500" algn="l" rtl="0">
                        <a:spcBef>
                          <a:spcPts val="0"/>
                        </a:spcBef>
                        <a:spcAft>
                          <a:spcPts val="0"/>
                        </a:spcAft>
                        <a:buClr>
                          <a:srgbClr val="333333"/>
                        </a:buClr>
                        <a:buSzPts val="1400"/>
                        <a:buChar char="●"/>
                      </a:pPr>
                      <a:r>
                        <a:rPr lang="en-IN" sz="1350">
                          <a:solidFill>
                            <a:srgbClr val="333333"/>
                          </a:solidFill>
                          <a:highlight>
                            <a:srgbClr val="FFFFFF"/>
                          </a:highlight>
                        </a:rPr>
                        <a:t> </a:t>
                      </a:r>
                      <a:r>
                        <a:rPr lang="en-IN">
                          <a:solidFill>
                            <a:srgbClr val="333333"/>
                          </a:solidFill>
                          <a:highlight>
                            <a:srgbClr val="FFFFFF"/>
                          </a:highlight>
                        </a:rPr>
                        <a:t>This paper describes a social media analytics engine that employs a social adaptive fuzzy similarity-based classification method to automatically classify text messages into sentiment categories (positive, negative, neutral and mixed), with the ability to identify their prevailing emotion categories (e.g., satisfaction, happiness, excitement, anger, sadness, and anxiety).</a:t>
                      </a:r>
                      <a:endParaRPr/>
                    </a:p>
                  </a:txBody>
                  <a:tcPr marL="91425" marR="91425" marT="91425" marB="91425"/>
                </a:tc>
                <a:tc>
                  <a:txBody>
                    <a:bodyPr/>
                    <a:lstStyle/>
                    <a:p>
                      <a:pPr marL="0" lvl="0" indent="0" algn="l" rtl="0">
                        <a:spcBef>
                          <a:spcPts val="0"/>
                        </a:spcBef>
                        <a:spcAft>
                          <a:spcPts val="0"/>
                        </a:spcAft>
                        <a:buNone/>
                      </a:pPr>
                      <a:r>
                        <a:rPr lang="en-IN">
                          <a:solidFill>
                            <a:srgbClr val="0D0D0D"/>
                          </a:solidFill>
                          <a:highlight>
                            <a:srgbClr val="FFFFFF"/>
                          </a:highlight>
                          <a:latin typeface="Roboto"/>
                          <a:ea typeface="Roboto"/>
                          <a:cs typeface="Roboto"/>
                          <a:sym typeface="Roboto"/>
                        </a:rPr>
                        <a:t>Social media posts often contain ambiguous language, slang, sarcasm, and context-specific expressions that can be challenging for sentiment analysis algorithms to interpret accurately.</a:t>
                      </a:r>
                      <a:endParaRPr/>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363005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0"/>
          <p:cNvSpPr/>
          <p:nvPr/>
        </p:nvSpPr>
        <p:spPr>
          <a:xfrm>
            <a:off x="0" y="0"/>
            <a:ext cx="12191760" cy="685764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0"/>
          <p:cNvSpPr/>
          <p:nvPr/>
        </p:nvSpPr>
        <p:spPr>
          <a:xfrm>
            <a:off x="0" y="0"/>
            <a:ext cx="2013120" cy="6857640"/>
          </a:xfrm>
          <a:prstGeom prst="rect">
            <a:avLst/>
          </a:pr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0"/>
          <p:cNvSpPr txBox="1">
            <a:spLocks noGrp="1"/>
          </p:cNvSpPr>
          <p:nvPr>
            <p:ph type="title" idx="4294967295"/>
          </p:nvPr>
        </p:nvSpPr>
        <p:spPr>
          <a:xfrm>
            <a:off x="64825" y="2074325"/>
            <a:ext cx="3163200" cy="2709000"/>
          </a:xfrm>
          <a:prstGeom prst="rect">
            <a:avLst/>
          </a:prstGeom>
          <a:solidFill>
            <a:srgbClr val="262626"/>
          </a:solidFill>
          <a:ln w="174600" cap="flat" cmpd="sng">
            <a:solidFill>
              <a:srgbClr val="262626"/>
            </a:solidFill>
            <a:prstDash val="solid"/>
            <a:round/>
            <a:headEnd type="none" w="sm" len="sm"/>
            <a:tailEnd type="none" w="sm" len="sm"/>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FFFFFF"/>
              </a:buClr>
              <a:buSzPts val="2600"/>
              <a:buFont typeface="Calibri"/>
              <a:buNone/>
            </a:pPr>
            <a:r>
              <a:rPr lang="en-IN" sz="2600" b="1" i="1" u="sng">
                <a:solidFill>
                  <a:srgbClr val="FFFFFF"/>
                </a:solidFill>
                <a:latin typeface="Calibri"/>
                <a:ea typeface="Calibri"/>
                <a:cs typeface="Calibri"/>
                <a:sym typeface="Calibri"/>
              </a:rPr>
              <a:t>SENTIMENT ANALYSIS</a:t>
            </a:r>
            <a:endParaRPr sz="2600" b="0" i="0" u="none" strike="noStrike" cap="none">
              <a:solidFill>
                <a:srgbClr val="000000"/>
              </a:solidFill>
              <a:latin typeface="Calibri"/>
              <a:ea typeface="Calibri"/>
              <a:cs typeface="Calibri"/>
              <a:sym typeface="Calibri"/>
            </a:endParaRPr>
          </a:p>
        </p:txBody>
      </p:sp>
      <p:pic>
        <p:nvPicPr>
          <p:cNvPr id="212" name="Google Shape;212;p30" descr="A diagram of a process&#10;&#10;Description automatically generated"/>
          <p:cNvPicPr preferRelativeResize="0"/>
          <p:nvPr/>
        </p:nvPicPr>
        <p:blipFill rotWithShape="1">
          <a:blip r:embed="rId3">
            <a:alphaModFix/>
          </a:blip>
          <a:srcRect/>
          <a:stretch/>
        </p:blipFill>
        <p:spPr>
          <a:xfrm>
            <a:off x="3684565" y="365215"/>
            <a:ext cx="8280360" cy="6127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F1F7F4-4EA9-4E44-A315-E844E34F4276}"/>
              </a:ext>
            </a:extLst>
          </p:cNvPr>
          <p:cNvSpPr txBox="1"/>
          <p:nvPr/>
        </p:nvSpPr>
        <p:spPr>
          <a:xfrm>
            <a:off x="3168691" y="605354"/>
            <a:ext cx="6096000" cy="400110"/>
          </a:xfrm>
          <a:prstGeom prst="rect">
            <a:avLst/>
          </a:prstGeom>
          <a:noFill/>
        </p:spPr>
        <p:txBody>
          <a:bodyPr wrap="square">
            <a:spAutoFit/>
          </a:bodyPr>
          <a:lstStyle/>
          <a:p>
            <a:pPr algn="ctr"/>
            <a:r>
              <a:rPr lang="en-IN" sz="2000" b="1" dirty="0">
                <a:latin typeface="Times New Roman" panose="02020603050405020304" pitchFamily="18" charset="0"/>
                <a:cs typeface="Times New Roman" panose="02020603050405020304" pitchFamily="18" charset="0"/>
              </a:rPr>
              <a:t>SYSTEM DESIGN</a:t>
            </a:r>
          </a:p>
        </p:txBody>
      </p:sp>
      <p:sp>
        <p:nvSpPr>
          <p:cNvPr id="3" name="TextBox 2">
            <a:extLst>
              <a:ext uri="{FF2B5EF4-FFF2-40B4-BE49-F238E27FC236}">
                <a16:creationId xmlns:a16="http://schemas.microsoft.com/office/drawing/2014/main" id="{D5CAA24E-782D-43AF-99C7-A931A6EC7CEA}"/>
              </a:ext>
            </a:extLst>
          </p:cNvPr>
          <p:cNvSpPr txBox="1"/>
          <p:nvPr/>
        </p:nvSpPr>
        <p:spPr>
          <a:xfrm>
            <a:off x="624840" y="805409"/>
            <a:ext cx="11183702" cy="5632311"/>
          </a:xfrm>
          <a:prstGeom prst="rect">
            <a:avLst/>
          </a:prstGeom>
          <a:noFill/>
        </p:spPr>
        <p:txBody>
          <a:bodyPr wrap="square">
            <a:spAutoFit/>
          </a:bodyPr>
          <a:lstStyle/>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1. DATA COLLECTION AND PRE PROCESSING </a:t>
            </a:r>
          </a:p>
          <a:p>
            <a:endParaRPr lang="en-US" sz="18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Data Sources Identification Identify and select relevant sources of textual data related to the election, including social media platforms (Twitter) where discussions about the election are taking place. </a:t>
            </a:r>
          </a:p>
          <a:p>
            <a:pPr marL="171450" indent="-1714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Data Filtering Filter the collected data to include only relevant content related to the election. This may involve applying keyword filters, topic filters, or other criteria to ensure that the dataset is focused on election-related discussions.</a:t>
            </a:r>
          </a:p>
          <a:p>
            <a:pPr marL="171450" indent="-1714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Data Cleaning Clean the collected data to remove noise, irrelevant information, and formatting inconsistencies. This includes tasks such as removing HTML tags, special characters, URLs, and other non-textual elements. Text Pre-processing: Pre-process the textual data to prepare it for sentiment analysis. This involves tasks such as tokenization (splitting text into words or tokens), removing stop words (common words that do not carry significant meaning), stemming (reducing words to their root form), and lemmatization (converting words to their base or dictionary form). </a:t>
            </a:r>
          </a:p>
          <a:p>
            <a:pPr marL="171450" indent="-1714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Normalization Normalize the pre-processed text data to ensure consistency and comparability across different sources and formats. This may involve standardizing text encoding, converting text to lowercase, and handling variations in spelling or punctuation. </a:t>
            </a:r>
          </a:p>
          <a:p>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033685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TotalTime>
  <Words>3323</Words>
  <Application>Microsoft Macintosh PowerPoint</Application>
  <PresentationFormat>Widescreen</PresentationFormat>
  <Paragraphs>183</Paragraphs>
  <Slides>54</Slides>
  <Notes>25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54</vt:i4>
      </vt:variant>
    </vt:vector>
  </HeadingPairs>
  <TitlesOfParts>
    <vt:vector size="62" baseType="lpstr">
      <vt:lpstr>Arial</vt:lpstr>
      <vt:lpstr>Times New Roman</vt:lpstr>
      <vt:lpstr>Roboto</vt:lpstr>
      <vt:lpstr>Arial Narrow</vt:lpstr>
      <vt:lpstr>Calibri</vt:lpstr>
      <vt:lpstr>Noto Sans Symbols</vt:lpstr>
      <vt:lpstr>Office Theme</vt:lpstr>
      <vt:lpstr>Office Theme</vt:lpstr>
      <vt:lpstr>CS6611 – CREATIVE AND INNOVATIVE PROJECT</vt:lpstr>
      <vt:lpstr>PROBLEM STATEMENT</vt:lpstr>
      <vt:lpstr>OBJECTIVES</vt:lpstr>
      <vt:lpstr>PowerPoint Presentation</vt:lpstr>
      <vt:lpstr>PowerPoint Presentation</vt:lpstr>
      <vt:lpstr>PowerPoint Presentation</vt:lpstr>
      <vt:lpstr>PowerPoint Presentation</vt:lpstr>
      <vt:lpstr>SENTIMENT ANALYSIS</vt:lpstr>
      <vt:lpstr>PowerPoint Presentation</vt:lpstr>
      <vt:lpstr>PowerPoint Presentation</vt:lpstr>
      <vt:lpstr>PowerPoint Presentation</vt:lpstr>
      <vt:lpstr>PowerPoint Presentation</vt:lpstr>
      <vt:lpstr>IMPLEMENTATION</vt:lpstr>
      <vt:lpstr>PowerPoint Presentation</vt:lpstr>
      <vt:lpstr>3. Fetching Sentiment Scores of the tweets</vt:lpstr>
      <vt:lpstr>4. Generating the polarity of the tweets</vt:lpstr>
      <vt:lpstr>4. Generating the polarity of the tweets</vt:lpstr>
      <vt:lpstr>4. Generating the polarity of the tweets</vt:lpstr>
      <vt:lpstr>4. Generating the polarity of the tweets</vt:lpstr>
      <vt:lpstr>4. Generating the polarity of the tweets</vt:lpstr>
      <vt:lpstr>4. Generating the polarity of the tweets</vt:lpstr>
      <vt:lpstr>PowerPoint Presentation</vt:lpstr>
      <vt:lpstr>PowerPoint Presentation</vt:lpstr>
      <vt:lpstr>PowerPoint Presentation</vt:lpstr>
      <vt:lpstr>6.Removing Tweets with Neutral Polarity </vt:lpstr>
      <vt:lpstr>7.Droping the indices of the tweets with Neutral Polarity </vt:lpstr>
      <vt:lpstr>8.Final data set after removing neutral polarity tweets</vt:lpstr>
      <vt:lpstr>9.Prediction about Indian election</vt:lpstr>
      <vt:lpstr>9.Prediction about Indian election</vt:lpstr>
      <vt:lpstr>9.Prediction about Indian election</vt:lpstr>
      <vt:lpstr>PowerPoint Presentation</vt:lpstr>
      <vt:lpstr>PowerPoint Presentation</vt:lpstr>
      <vt:lpstr>PowerPoint Presentation</vt:lpstr>
      <vt:lpstr>PowerPoint Presentation</vt:lpstr>
      <vt:lpstr>PowerPoint Presentation</vt:lpstr>
      <vt:lpstr>PowerPoint Presentation</vt:lpstr>
      <vt:lpstr>      TEST – Running test on Custom tweets       </vt:lpstr>
      <vt:lpstr>PowerPoint Presentation</vt:lpstr>
      <vt:lpstr>   Vector representation of some selected tweets</vt:lpstr>
      <vt:lpstr>PowerPoint Presentation</vt:lpstr>
      <vt:lpstr>PowerPoint Presentation</vt:lpstr>
      <vt:lpstr>Applying Naive Bayes Classifier</vt:lpstr>
      <vt:lpstr>PowerPoint Presentation</vt:lpstr>
      <vt:lpstr>  Ensemble – Combining the results of Naïve Bayes and SVM Classifiers </vt:lpstr>
      <vt:lpstr>PowerPoint Presentation</vt:lpstr>
      <vt:lpstr> Comparing the performance of SVM and naive bayes classifiers </vt:lpstr>
      <vt:lpstr>PowerPoint Presentation</vt:lpstr>
      <vt:lpstr>PowerPoint Presentation</vt:lpstr>
      <vt:lpstr>PowerPoint Presentation</vt:lpstr>
      <vt:lpstr>PowerPoint Presentation</vt:lpstr>
      <vt:lpstr>PowerPoint Presentation</vt:lpstr>
      <vt:lpstr>    REFERENCES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CS6611 – CREATIVE AND INNOVATIVE PROJECT</dc:title>
  <dc:creator>Pavishek T.V.</dc:creator>
  <cp:lastModifiedBy>Nithish Rajkumar</cp:lastModifiedBy>
  <cp:revision>35</cp:revision>
  <dcterms:modified xsi:type="dcterms:W3CDTF">2024-05-08T03:56:19Z</dcterms:modified>
</cp:coreProperties>
</file>